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1" r:id="rId1"/>
  </p:sldMasterIdLst>
  <p:notesMasterIdLst>
    <p:notesMasterId r:id="rId22"/>
  </p:notesMasterIdLst>
  <p:sldIdLst>
    <p:sldId id="256" r:id="rId2"/>
    <p:sldId id="281" r:id="rId3"/>
    <p:sldId id="257" r:id="rId4"/>
    <p:sldId id="287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68" r:id="rId14"/>
    <p:sldId id="269" r:id="rId15"/>
    <p:sldId id="279" r:id="rId16"/>
    <p:sldId id="272" r:id="rId17"/>
    <p:sldId id="270" r:id="rId18"/>
    <p:sldId id="280" r:id="rId19"/>
    <p:sldId id="271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Alicia Johns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4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60394-ACB0-4CCE-9915-9F2F7E197C7E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FCFD-A500-46CB-B0DA-ABFFC2121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71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</a:t>
            </a:r>
            <a:r>
              <a:rPr lang="en-US" baseline="0" dirty="0" smtClean="0"/>
              <a:t> over some benefits for students in particular...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regional conferences that are held</a:t>
            </a:r>
            <a:r>
              <a:rPr lang="en-US" baseline="0" dirty="0" smtClean="0"/>
              <a:t> every year... i.e. NASP at Temple University, MSEPS at Michigan State... Other regions (university rotating)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Kick things off with asking the class/group/audience</a:t>
            </a:r>
            <a:r>
              <a:rPr lang="en-US" baseline="0" dirty="0" smtClean="0"/>
              <a:t> how many of them have heard of sport psychology? Have they heard about “the mental game” in popular media? How about the term “mental toughness” thrown around on </a:t>
            </a:r>
            <a:r>
              <a:rPr lang="en-US" baseline="0" dirty="0" err="1" smtClean="0"/>
              <a:t>espn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87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if</a:t>
            </a:r>
            <a:r>
              <a:rPr lang="en-US" baseline="0" dirty="0" smtClean="0"/>
              <a:t> there are any student-athletes/sport participants/exercisers in the group- depending on the sport, use an example of one of the skills in their setting.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video is of Ken Ravizza talking about the mental side </a:t>
            </a:r>
            <a:r>
              <a:rPr lang="en-US" baseline="0" smtClean="0"/>
              <a:t>of baseball.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Different from the term “Sport Psychologist” because –</a:t>
            </a:r>
            <a:r>
              <a:rPr lang="en-US" dirty="0" err="1" smtClean="0"/>
              <a:t>ist</a:t>
            </a:r>
            <a:r>
              <a:rPr lang="en-US" dirty="0" smtClean="0"/>
              <a:t> implies licensure as a psychologist.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 bit more about the specific career options, how you can become a</a:t>
            </a:r>
            <a:r>
              <a:rPr lang="en-US" baseline="0" dirty="0" smtClean="0"/>
              <a:t> CC-AASP with a masters + extra hours, to attain faculty position, do need a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, costs/benefits of either journey. Talk about your journey, where you plan to go, how your educational background influenced you- traditional/non traditional avenues.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Limited applied internships within sport and exercise psychology specifically...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FCFD-A500-46CB-B0DA-ABFFC2121C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A2AD-8819-4BC9-87D0-893408ABE6DA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D5E5-8434-400C-922E-C38226491955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9E53-51BA-4493-925D-0C69D9312107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A63-044B-4F04-A6A4-4EC77B9753D1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15A-3D13-4830-9998-62EA3E3D2B10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B49E-BF6A-4CDB-BCC7-39A625D644E9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846CE-E2E3-486B-84C8-BC65B1150742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921E-4840-4239-9441-EE247F871B75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EF51A2-FB79-457C-B5AF-E7B268DA22EE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62FC-2541-40EA-8C09-C59984402DAB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AF1118-E8FD-40DC-8023-2C1B6C36C60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Cambria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Cambria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Cambria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Cambria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Cambria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appliedsportpsych.org/membershi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iedsportpsych.co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mc.jaeschke@gmail.com" TargetMode="External"/><Relationship Id="rId4" Type="http://schemas.openxmlformats.org/officeDocument/2006/relationships/hyperlink" Target="mailto:Chelsea.Pierotti@unco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077200" cy="594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/>
                <a:cs typeface="Cambria"/>
              </a:rPr>
              <a:t>Association </a:t>
            </a:r>
            <a: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/>
                <a:cs typeface="Cambria"/>
              </a:rPr>
              <a:t>for Applied Sport </a:t>
            </a:r>
            <a: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/>
                <a:cs typeface="Cambria"/>
              </a:rPr>
              <a:t>Psychology</a:t>
            </a:r>
            <a: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en-US" altLang="ja-JP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en-US" altLang="ja-JP" dirty="0" smtClean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86400"/>
            <a:ext cx="2086188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981200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181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/>
                <a:cs typeface="Cambria"/>
              </a:rPr>
              <a:t>Proactive Peer Undergraduate </a:t>
            </a:r>
            <a:br>
              <a:rPr lang="en-US" altLang="ja-JP" sz="30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/>
                <a:cs typeface="Cambria"/>
              </a:rPr>
            </a:br>
            <a:r>
              <a:rPr lang="en-US" altLang="ja-JP" sz="30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/>
                <a:cs typeface="Cambria"/>
              </a:rPr>
              <a:t>Mentoring </a:t>
            </a:r>
            <a:r>
              <a:rPr lang="en-US" altLang="ja-JP" sz="3000" dirty="0" smtClean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/>
                <a:cs typeface="Cambria"/>
              </a:rPr>
              <a:t>Program</a:t>
            </a:r>
            <a:endParaRPr lang="en-US" sz="3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Getting Experience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Coaching- any level</a:t>
            </a:r>
          </a:p>
          <a:p>
            <a:r>
              <a:rPr lang="en-US" dirty="0" smtClean="0"/>
              <a:t>Psychology research labs</a:t>
            </a:r>
          </a:p>
          <a:p>
            <a:r>
              <a:rPr lang="en-US" dirty="0" smtClean="0"/>
              <a:t>Exercise physiology research labs</a:t>
            </a:r>
          </a:p>
          <a:p>
            <a:r>
              <a:rPr lang="en-US" dirty="0" smtClean="0"/>
              <a:t>Personal training/group exercise </a:t>
            </a:r>
          </a:p>
          <a:p>
            <a:r>
              <a:rPr lang="en-US" dirty="0" smtClean="0"/>
              <a:t>Attending sport psychology  and related conferences and workshops-AASP, APA, AAHPERD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648200"/>
            <a:ext cx="3124200" cy="18940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467600" cy="22098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latin typeface="Cambria"/>
                <a:cs typeface="Cambria"/>
              </a:rPr>
              <a:t>Get Involved</a:t>
            </a:r>
            <a:br>
              <a:rPr lang="en-US" sz="5000" dirty="0" smtClean="0">
                <a:latin typeface="Cambria"/>
                <a:cs typeface="Cambria"/>
              </a:rPr>
            </a:br>
            <a:r>
              <a:rPr lang="en-US" sz="5000" dirty="0" smtClean="0">
                <a:latin typeface="Cambria"/>
                <a:cs typeface="Cambria"/>
              </a:rPr>
              <a:t> NOW! </a:t>
            </a:r>
            <a:endParaRPr lang="en-US" sz="5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Getting Involved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467600" cy="4525963"/>
          </a:xfrm>
        </p:spPr>
        <p:txBody>
          <a:bodyPr/>
          <a:lstStyle/>
          <a:p>
            <a:r>
              <a:rPr lang="en-US" dirty="0" smtClean="0"/>
              <a:t>Email me! (PPUMP mentor information here)</a:t>
            </a:r>
          </a:p>
          <a:p>
            <a:r>
              <a:rPr lang="en-US" dirty="0" smtClean="0"/>
              <a:t>Visit </a:t>
            </a:r>
            <a:r>
              <a:rPr lang="en-US" dirty="0" err="1" smtClean="0"/>
              <a:t>appliedsportpsych.org</a:t>
            </a:r>
            <a:endParaRPr lang="en-US" dirty="0" smtClean="0"/>
          </a:p>
          <a:p>
            <a:r>
              <a:rPr lang="en-US" dirty="0" smtClean="0"/>
              <a:t>Check out a regional sport psychology conference</a:t>
            </a:r>
          </a:p>
          <a:p>
            <a:r>
              <a:rPr lang="en-US" dirty="0" smtClean="0"/>
              <a:t>Become a member of AASP</a:t>
            </a:r>
          </a:p>
          <a:p>
            <a:r>
              <a:rPr lang="en-US" dirty="0" smtClean="0"/>
              <a:t>Attend the annual AASP conference!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705600" cy="669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latin typeface="Cambria"/>
                <a:cs typeface="Cambria"/>
              </a:rPr>
              <a:t>AASP Membership Options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7772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400" b="1" dirty="0" smtClean="0">
                <a:solidFill>
                  <a:schemeClr val="accent1"/>
                </a:solidFill>
              </a:rPr>
              <a:t>Professional Member:</a:t>
            </a:r>
            <a:r>
              <a:rPr lang="en-US" altLang="ja-JP" sz="2400" dirty="0" smtClean="0"/>
              <a:t> Persons with a graduate degree from an accredited institution in a field related to sport psychology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400" b="1" dirty="0" smtClean="0">
                <a:solidFill>
                  <a:schemeClr val="accent1"/>
                </a:solidFill>
              </a:rPr>
              <a:t>Student Member:</a:t>
            </a:r>
            <a:r>
              <a:rPr lang="en-US" altLang="ja-JP" sz="2400" dirty="0" smtClean="0"/>
              <a:t> Persons enrolled in an undergraduate or graduate program related to sport psychology in an accredited institution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400" b="1" dirty="0" smtClean="0">
                <a:solidFill>
                  <a:schemeClr val="accent1"/>
                </a:solidFill>
              </a:rPr>
              <a:t>Affiliate Member:</a:t>
            </a:r>
            <a:r>
              <a:rPr lang="en-US" altLang="ja-JP" sz="2400" dirty="0" smtClean="0"/>
              <a:t> Persons with an interest in sport psychology</a:t>
            </a:r>
          </a:p>
          <a:p>
            <a:pPr eaLnBrk="1" hangingPunct="1">
              <a:lnSpc>
                <a:spcPct val="80000"/>
              </a:lnSpc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400" b="1" dirty="0" smtClean="0"/>
              <a:t>To find more information and join AASP visit</a:t>
            </a:r>
            <a:r>
              <a:rPr lang="en-US" altLang="ja-JP" sz="2400" dirty="0" smtClean="0"/>
              <a:t>: 	 </a:t>
            </a:r>
            <a:r>
              <a:rPr lang="en-US" altLang="ja-JP" sz="2400" dirty="0" smtClean="0">
                <a:hlinkClick r:id="rId3"/>
              </a:rPr>
              <a:t>http://www.appliedsportpsych.org/membership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ppliedsportspsych.org/files/image/conference07/2007-CG-Le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67000"/>
            <a:ext cx="2224217" cy="18288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848600" cy="669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4500" dirty="0" smtClean="0">
                <a:latin typeface="Cambria"/>
                <a:cs typeface="Cambria"/>
              </a:rPr>
              <a:t>AASP Conferences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9416"/>
            <a:ext cx="7467600" cy="48463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800" dirty="0" smtClean="0"/>
              <a:t>Annual Conferences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 smtClean="0"/>
              <a:t>Promote the </a:t>
            </a:r>
            <a:r>
              <a:rPr lang="en-US" altLang="ja-JP" sz="2400" i="1" dirty="0" smtClean="0"/>
              <a:t>science</a:t>
            </a:r>
            <a:r>
              <a:rPr lang="en-US" altLang="ja-JP" sz="2400" dirty="0" smtClean="0"/>
              <a:t> and </a:t>
            </a:r>
            <a:r>
              <a:rPr lang="en-US" altLang="ja-JP" sz="2400" i="1" dirty="0" smtClean="0"/>
              <a:t>practice</a:t>
            </a:r>
            <a:r>
              <a:rPr lang="en-US" altLang="ja-JP" sz="2400" dirty="0" smtClean="0"/>
              <a:t> of sport, exercise, and health psychology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 smtClean="0"/>
              <a:t>Present the latest research in the field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 smtClean="0"/>
              <a:t>Update attendees on current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ja-JP" sz="2400" dirty="0" smtClean="0"/>
              <a:t>	psychological services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 smtClean="0"/>
              <a:t>Regional (student led) conferences can also be found in your area. </a:t>
            </a:r>
            <a:endParaRPr lang="en-US" altLang="ja-JP" sz="2800" dirty="0" smtClean="0"/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Hosts: Temple University, Georgia Southern University, University of Denver, Hope College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33400"/>
            <a:ext cx="4724400" cy="59372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New Orleans, LA 2013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876800" cy="4572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October</a:t>
            </a:r>
            <a:r>
              <a:rPr lang="en-US" sz="2600" dirty="0" smtClean="0"/>
              <a:t> 2 – 5, 2013</a:t>
            </a:r>
          </a:p>
          <a:p>
            <a:r>
              <a:rPr lang="en-US" sz="2800" dirty="0" smtClean="0"/>
              <a:t>Hilton New Orleans </a:t>
            </a:r>
            <a:r>
              <a:rPr lang="en-US" sz="2800" dirty="0" smtClean="0"/>
              <a:t>Riverside</a:t>
            </a:r>
            <a:endParaRPr lang="en-US" sz="2600" dirty="0" smtClean="0"/>
          </a:p>
          <a:p>
            <a:r>
              <a:rPr lang="en-US" sz="2600" dirty="0" smtClean="0"/>
              <a:t>28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 </a:t>
            </a:r>
            <a:r>
              <a:rPr lang="en-US" sz="2600" dirty="0" smtClean="0"/>
              <a:t>Annual Conference</a:t>
            </a:r>
          </a:p>
          <a:p>
            <a:r>
              <a:rPr lang="en-US" sz="2600" dirty="0" smtClean="0"/>
              <a:t>Student discount available!</a:t>
            </a:r>
          </a:p>
          <a:p>
            <a:pPr lvl="1"/>
            <a:r>
              <a:rPr lang="en-US" sz="2600" dirty="0" smtClean="0"/>
              <a:t>One day or full registration</a:t>
            </a:r>
            <a:endParaRPr lang="en-US" sz="2600" dirty="0" smtClean="0"/>
          </a:p>
          <a:p>
            <a:r>
              <a:rPr lang="en-US" sz="2595" dirty="0" smtClean="0"/>
              <a:t>Check </a:t>
            </a:r>
            <a:r>
              <a:rPr lang="en-US" sz="2595" dirty="0" smtClean="0"/>
              <a:t>out </a:t>
            </a:r>
            <a:r>
              <a:rPr lang="en-US" altLang="ja-JP" sz="2200" dirty="0" smtClean="0">
                <a:hlinkClick r:id="rId3"/>
              </a:rPr>
              <a:t>www.appliedsportpsych.com</a:t>
            </a:r>
            <a:endParaRPr lang="en-US" altLang="ja-JP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dirty="0" smtClean="0"/>
              <a:t>or </a:t>
            </a:r>
            <a:r>
              <a:rPr dirty="0" smtClean="0">
                <a:solidFill>
                  <a:srgbClr val="3366FF"/>
                </a:solidFill>
              </a:rPr>
              <a:t>@SportPsyAASP</a:t>
            </a:r>
            <a:endParaRPr lang="en-US" dirty="0" smtClean="0">
              <a:solidFill>
                <a:srgbClr val="3366FF"/>
              </a:solidFill>
            </a:endParaRPr>
          </a:p>
        </p:txBody>
      </p:sp>
      <p:sp>
        <p:nvSpPr>
          <p:cNvPr id="12290" name="AutoShape 2" descr="data:image/jpg;base64,/9j/4AAQSkZJRgABAQAAAQABAAD/2wCEAAkGBhQSEBUUExQWFBQWFx0UFRgXGBgVGBkYFxYXFxgcFxcaHCYeGBkjHBYVIi8gIycpLCwsGB4xNTAqNSYrLCkBCQoKDgwOGQ8PGiwkHyUsLTApNCw2LDQqLCwwKikpKjIsLCwsKiksLCwsLCksLCwsLCwsLC8tLC4pLCksLCwsLP/AABEIAJwA4gMBIgACEQEDEQH/xAAcAAACAgMBAQAAAAAAAAAAAAAEBgEFAAIDBwj/xABGEAABAwIEAwQGBgcHAwUAAAABAgMRACEEBRIxE0FRBiJhcQcygZGhsRQjQlLB0RVTYqLh8PEzQ3JzkrLCJbPSFhckY4P/xAAbAQABBQEBAAAAAAAAAAAAAAAEAAECAwUGB//EADYRAAEDAgMECQMDBAMAAAAAAAEAAgMREgQhMUFRkfAFEyJhcYGxwdEUoeEyUvEVJFOCI9Li/9oADAMBAAIRAxEAPwD0LsJilOMOKWoqVxIJO5hCQJ60y0qejs/UOA/rf+Kaa6wYCTGKo7GACdwC839JrU4ho/8A1R++qk0sjp8KevSQj65r/LP+6lQNAoIJINto/EV3+BmMeCY4CuWg8SuXnjD8QQTT+FXhieXwrf6ME+tEG3KfCiEIjYk9eXtI8aXO0+KWpQRqtsL7En33qrH4+RsAfFlXLPUHw3hSw2GaZC1+zgfwVZDEoWqEjnGw5f0qUgHaKosIlO5MDqSdiPn4Vb5clKZJUTO0jT4RH53oDo3paUyCKTMb9yJxmBjsMjcj6rvwR0FZwR0FE6KzRXWhywKIUtDoKjgjoKK4dRw6VyVAhSyOlRwR0oooqNFPcmohuCOlalodKL4dRopXJwELwR0qOCOlFaKjRSuUgENwR0FdcLgdZIsABqJMQAN630VOmygZhQgx0maoxJkMThF+rYroQwPF+irlvs3AhdyDa38a4ZZg0oSYi87DkYN/hW+YkBIaabTqlSlK3MWAE8jIJ9tLLuLLa+6r/EJNj4Hcj+NclDiXCes2dp9MlvvhaYqR5VCu81zPhg6U89I8VW/OswedF59sOR3PrVeTSFLvbewtVVmmJK1JgHupnw1KgfITU5K1AfUAZDJSRuSVrSgxHgTQmIxT5i5xOteBV8ELWFoA0z4KzT2iQtYEAk87e21WjaARMD2QfiLUnowkLulSJsLaR473NFYZJQuEkgyLCRIN7j21s4HpF4Fr+0s7E4VtajJNXDqOEOg91d2kkgTvFbaK6MOyWZahuEOg91ZROisp7krV6j6PEkMuggghy4Nj6o3ptqoybDIbexKECEhaIEkxLSTz86t68qiZYLd3yuwxT75S7fT0CRfSGj61r/Af91KJbpv9JDhSpsgSdJA6esK83xmeupsluVc9gPZua7LCYxmHwrC6u3TxKwJcO6WV1vOSjMM3CXNKASRYnkPDxHKljFYwnEd4BWoaRbaSNzzO96YHW8QT/YoBWPWG4nfYVAxKGO4sanFd1RtCVWhO1zG97Vg4rEPmc6QDsny8NK50Wvh8O1oayuaqF4Mp0ggpSBIWrupj212wGahsnSouKNyAJEbWJHkbUZ2wSt9xK2m0EBIQCoidQ3BExIgx19lD4HA4vUmW9I0lSYAEwY8p/hQ8NpYC4ZnYpSNIdRpVxlWZF2xSE+RP5CPKrHh12woC0BwphwiFHTpmLbcj1roWq7nByl8LXFcviow2UgIXh1Bborh1nDou5D0QnDrOHRXCqOFT3JWoXh1HDorhVhapXJWoTh1qW6MLdQW6VyeiE4VV2ZZhwuSVde+AfdTA2yChwQCdMjlseUV5Tjsc464UgkgEgX8evPasbG9IuikMTR315C08NhGyND3FNmEzvDuA94NrUCDr8eh2NK2cYApdt3riSfGANtq2xORK1BIBk/w51fNZKpplWrvQNKATGkxFuorKkcXtPZ0rWnFaLGhpyOulUt4lKVEgEJVz6WtvVzluE0sugGFam2weRspd+smKGwmUtuIbUVStZVIEEyDuPARtzq1Rhg3hnFJHECXzEGJ0oAmso9rsN5ojw0sqTu9VuhlqEyDpgBZPPnMDY3ifCuq4QoB1CdIjS4k2UndJPsNUqse6Uzw0ixO5Jgb9KCVj3Z3O2mDbbx250XGHwG5h8cskK8tkFCPBegISCJG1SG6oezWegjhLSUqG02/pTQEV12HnErA4LDkjLHUKG4VZRfDqKIuVaa/Rli1w4lQsVgzIXI0wIUCRAivQJpdxuQYZaypSNBBnU3LapHPUgib9aWctx73GQEuuKGqAFKJB33vXlD5hh6A51XcfTnFEvBpQK87bolTXkr5ilB/K0LMqTJprz7EFwICkwpMg9Lx+VU/CruOjHNkwjMt/qVyuLa6OYjb+FV4+UNKKB34hA/aNh7BM+ylLM+y/1mFQo64HfnmtSwTPX2V6DwqrXmwcUgfdE+3SpX/hUekY7mtI3gDzyV2Afa413EnyQv6Ab4fD090GR+Eey1cxlK2rsqUR9wm3u2NX3CqOFRUmDheBlQjQ7kKzFSNJqa11QmCWl9tRCdDiP7RH/IeFcMS4G0FarACTR6ob1LiLEKI3IO/nsKqHO0jMCNSiTGnSQq/RJ9b308Djh2lsrx3V3KMwEzro2+KCxPaFsNgpMKUJTItuB7fKowvaJmyVr75JkRZInr0AgTVT2ywekhsJIWlQeSCNJhRGoe0fKqTD4DQ6pRJ56YAJiZnT/PWsWTpGXrahwyqO4568OGa0W4NlmY14r0Vh1KxKTNdeFSrk2JcDltcHZLgKjcAzqm09NqdEt2rfwuJMzKnXasqeDq3UGmxCcKoLVGcKoLVFXIe1BcGsLNGcKoLVPcntQDuGCgQdiIpZwmVsYZSiUqcVPIWSfEnnFOTuXrWISdPX+TypMbe42JU22JQlWifD7RJ6n8BWHjMSx0wa0dob/hamGhcIyScit3H3lrAQlLQKogXUb8z022piGFCgAoAzYyBF96nAZTouq6pJB84/jR6W4ovCRmhdJnXf8Kqd+Ya3YlHs52ZQhJWAZUVgTtpC1AR023quwud8NCULbC23lOOqPqwS4QI5bJ28RemnIRGCQon7ClTEbqWr29ZoXLMlQ5gWQRctC/8AiJP41myQXNi6sZ0J54rRbKR1gecshzwVfgmGXvVSpJ6KHUcj1sK0xXYzUUwoCN552H5URgMvUy+Ao/aCTNwQr1Ff8T4gdaaeFRWEdHiGlrxmNUJO10RqNCkHN+zS06dI1EXSQOQ+yfw8aacsQS0md46R8KteFWcOjMPh2wOJacjsVEkhkAqM0Jw6yi+FWUXcqaL0xp1t5EoWhVye6Qd56UkZO0Bi2h+3+BpAwa9KpJUFTYkmfZTl2ZxBOKZn74+RryfFydbJGaUoc+/Rd/h4erjkoa1B90/5rlYdTyChcH8DSzjMrW16wEGwIMim/EYgJF/GPEjkPGvMO0XbdScQWlnQNu8IUhQjZP25Bt410OF6Rdh3CM5tzOmi5uTCda0vVtw6o8CrXjFkbICyfNSkoH7rR99WmV5ol0Wmxjrzi5HiDVR2KcDvGcHNQHvKlf8AKtk4pk7o7DXPPuIFUNHCY2SF271KveHWaKK4dRorUuQFqEWwCIIkGqjO2mG2ytSU90wAn1wYBFiAOXWmLh15/mjwD6206sS4pZWEJgJSmY7yjc+QrN6Rc7qxZSvfTRF4Nou7Vae6VM9xK8S44tsKWE7mDqv6xWPu7Ryt41phcI4hrUVgWlAnv92CQBvHjT1iMndGHDjqtElKSlNgNSkhMx9kbEeNVT3Z8qxDxZSh5V0ukzKV2OkdBF6wWxPpZaRTnuWobaX1rUoTKsO4/wB5nEBekagkEpUI6JO4meteh4VpWhOr1oE+dJuTZIGHwHUFpREpE2MfcUNiL72O1egButro2UkOadnHzWbjYxkQhS1UFqi+HUcKte5Z9iF4VQWqL4dRw6V6excUyEOR90kecUt9l+zP0fWsmS5B+c01cOo4VAjDf3JnJ2DLvRfW/wDCI0Jwa5YluELJ5JUf3TVhwqFzNEMO/wCUv/YqjS/JDtZml546cpKtownlu3HzIq3y/C6WWwOSEj3JFUmeiMmbH30MN+epSJ+ANNjTMJSOgA+AoLDuzb3MH3/hGTt/V3uPP3Vfi8DrQpPUWI3B3BHjIBqMCtS0ArTpVsrzAuas+HWcOrRE0TGYakUPf3+KqvJjsO9B8Gs4NGcOs0UReq7UJwqijOHU016VqXx6NsU0lP1RWpKYkLSoGTNharLs9gVt4poOIKFaxYiDzp1yTAKI1qWVakiO+qRE73qszrCPpxqHG2VOpQErISpOrmD6xHSvOpoC8NkY11a7c8vJdfBOGF0RIpQ92fmhfSRmowzbbp9WdJvEgkbeI3pVzU4XHHUt3SoBI1JIChNpgggk/Crr0hvB7DjjsLYAPcU5pkKVY6SkkTANudef4rEnDKZxKWw20E/V6NICiD3pB2MR7Zq+FjRO19DWue45fyhXF4gty04Zq1Y7MYrDOkNOhxlshRKrLRq6jYpAlRixmlfKs4fw6PqllCSVaiADeQJg2FpvXfKu0iV4kh108JwKSUrRrEXISRI2JNzMVR4hpS2QUpMd0KNyBIFrbmx8a030aQWZZ88UKwVY6vcvcMlxPGYbXq1kpGoxpvzlPKjeHXm/ZJxlpQWp5xSU6U8RDbiGUKJ06FC4KCI7xiDT252nwo/vkb3gzEb6ulbEOLa5lXkBZz4TWjQjeHVZg+zrbeIdfA77gAPQAdOlHYbOGHCAh5tZOwCwTfajdNEXMea60VVHNyVPnKPqx/mN/BwH8KV87wqsPmjLrRUkPWeAHdImO8NrSPG9OOaNyWREguifYhZ+dFrw4O4BIoZ7eslJ3W+/yrwbYgN9fb4QWKy9Dka0zpMjwPhXYNV3ipKLSbfCiwQDVDkHRD8Oo4dEBNZop701iG4dZw6J0VhbpXpWIbh1nDojh1nDpXp7ENooPOkf/Gf/AMlz/tqq00UFnojCvnoy5/21VFz8lJrMwk3tEn/peC5AuYcfuE07lukztI3/ANMy9J5uMc42aJ35U9lFDQOofJvuiZW1HmfZD8Os4dEaKjTRV6HsQ/DqeHXfRWaKa9SsXDh1ld9NTSvStVL2Sz5WIJS3jrpQlWlCUunvCVWF4SbVTZ16WcVhcQ+gBDvCOgFSCkqCbiRAg3ov0fdkWGMVi3AkktjSgDu91RUSIFye6LzW47GMY3D4p8pWFuOrUAknXCLaACYkkedq4psga7IkjzXRSVqbgB5D4r3quX2wezbAujENNtoQrUgwoBRQklULKvXEiw6jxpEzQLd4SG1oW2pAc0qKUaAEFQClajtK/E0w4zANDLVtKQ8HVPqCBfkEkKUgxplBMwJkCkHBttpcAWrQOINchRATzskhR8h1o2M3kuQr6tACtn320hRQhKFbEIOtIkbhX3STsTIrpk65GmO9eIAVBACRHsmTWqUcRWof2S3dLWlGlHrgwBumBJg386Jy1RCQG4UtSlO6SLFGog7XJMiwP2TUJKUICTRVpPOxdXHAyjhKSuSsKhtdwopkSNyNu6d6ol4xxDsa9RAJCwRclQUqVESkRuLkGnHNMkdcbCm2kNpQuFKBAvo1BKp2JO0iZIJpOzDDOByAkAgEkJuBIlao5kADbpzqeGIc2pVbmuC6s5iDpWkgOjSZkJUFzaALKR1HW9r16Gz6U1pSlLrbZd5wopC+9p7nLcEX2g15lhCgJSlSQpcqKTYQAnu3JsJvfaKKyrLlOtK1K0iNQUBrKlSDp3mbm8iATM0SHGPNpoq7btRVenj0hocUlQajhySnWDKlQ2Em1lCVTXZ/0mtogKagmYGsbja8WvY0hZeouId+wolARAAT3ElZTe8erB60HmTXG0KSLmSRtPOwPjVkc7y7N3puUnsYGDs147/FPGZ9vXV6kICWSAJIlSrgzBIt5ilzNc4+q1alLnvQSojUCBefj5iqvCOKC5WDYGJ5DoDXYYcKbUgGQr1TvBBkew7Gk5xuF5rzmnaRaQwAa/hNPZrtm00oJBc0qAUtJTYSPWBB3+deh4DMWn06mlhY5xuPMbivn/B4qO9Er9Qj9ncz0g7VYYPEuNkEahFwpJKVAzJFutvjV7HGHIac6KhxEuZGfOq95is015tlPpDfRAdHGSdie6oHoSB05mmTCekLCLHecLShYpcSQR7QINXtmDtFUY6Jlisiq/CZ206JbWlaeqSD8N67HGe6ralRtC6lVVPbBUZdiyN+Av4pj8aNL1LvbTO2voGJb4idSmlJABBM25UzjQFSazMIDto6n6JgEiZ1trEAkQlvSbi0yoW/Knua8+7UrU1h8uQlGloqSkEFJCobSop0zIuBvTmghoaUgAbwJ3V3jv4k0PC4l5puCvkZ2R4lG1FC/SjvNSrEftUVmqbUTWRQf0k9a1L5602ae1GxU0Dxz1qKVClakLJfScpriOBm75g98HRBUJGx5i5tXfA+kp1pa0iFtgqcXBSSoukGAqI7pJGx2q8xnZjApwzpbShS0qIQNckpCgBt61iTelXGYVviyzhgx9m6lL94No323muQEkWdAug6t7zUiu+vgpzntR9JkNqT3i4pSFrbSISlJkEXCrWjfl0pAxuVuKUlSAVpXZvmSbSLc5NekI7MtPJSptDSFJUpJK1LGrUSQFx9kbCK6/8AtViHEDS6yDq1Ahza0EDu8x/SiIcSwGjUJNh3j9SSsjwxCNRtoClKAiFKSiEagOepW9WGWrUjEtpgBKAEhRi4FjfkNRM+ymvDejJ5pC29TI1rSofWAdxJlQNtyY91U2O9H2OQ6XA7hy2NROh5IXpudjury3pF4e52aZzKRtaNa/hHYrOkpbfZBBU68h9JBBBSllCD8bz4VR4nCqbWSWwSRYqEwTMKRBBChAIVtvej09iVLQy6wsTCeLqdSD1GkK2EgE+UVGKbdbxCUPEKCUayr1xF9ISb857p5Dxpo5A40u5GScscytw2qvHZ1RSDEkwVFKkhUxcwd53O3hXFzs8sR937vESCLX2PO+3Wmb9HhwnSTYAyoaTf8qFXkj0KsgG+k8S0206hpmN5ijnyYSM0M2fh+UN1eJfmIcvH8KgZwDnDUIPddIA4gJA4aIgz3vIeVc38G+kyEm33iAT7NwaucPlTzYIVwu8sqMKKbkCYtewqxVlQDeoqE7qAJ+HWpQz4Imj5D7KM0GLH6I93OiUuG6CDpMEQQN/OPfRTWXPFAVxEb2QolBjqQU28pm1XOOwhREaCDe6iPkK5hCTO3hCvfM1d1/R5P6zwVX0+P/xjiqo5W5e7f+u8+6sOUu7aknn60+Y2NWnD72wKf8d/G0RUOtme6lJTHNZB+CTTfUdH/vPPkl9Pj/8AGOfNVaspckQ42kRBkqM+XdtWv6LdjvKSfKTaeR6xV8GkaRKSFcxOoc4g2PSoKEjlVrJuj3NuvPnr6Kp0GPBp1frT1VGMscSAUqv12PlytXeHwAQ8udp1qt5XIqxdbTFpUZtYC3nWj7gSi4gTJJUBe8H5Cpdf0eNHk8+CbqMdtZTnxQoDoul9wq6kqSfEWUR1g0JjMvQMM4pZcLoSSI0aLX7xJ1T5VmPzThaUrQkLWgFMKSoBRVBkdI5G9a47Omw3okqcIKXG9HD07TczuJtyqRnwtKAONdN3qm6rEg1JaN+vwrzNM8XiHMAyofVtGUgQfsJEiY8d5ro/2jcLylgrSlStQQFDmADPiYpbRnKCWlwsJaJTMAwSgRB59JMdR0rfB9o21FKFBY0hWtSdKrSYiD3/ALN7VTDJC01c11KD87d6um65woxw1P4+ycB20VH9l+/PvtUq7aK/VfvfwpSYzRkoKyq4UU2EGNMgwqBvuJmtFZojUmY0qBVqkWjkQDv7a0hjcLuPBAmLFDaE3Htq5+qT/rP5VyPbZ39Wj/UqlkZmyUkg7FMzyBmSTO1uVFO4aBqCmykmx1ct6TcZhnGmnjl7qL48S0Zu4fwrr/1q7+qR71VNLmv/AAe9VZVv1GH3jiPlV/3G/wC34XomHyJ8TrSE9NSkD8ZqVZAbkvsDldZJnp3RXTAFxxa0BDKSkaiQk/8AKb13y5xxYJDkJBIKUNpmyeRjea4o4eBhNanzA9iuvGMmcBoPL5IQKcrRou+iDcaUOKtfw8aCQwlO76iRyS0v23o9zErLa1a1WUecbi+3iTbrSfrddUE8RQ73IqEzysavjwsTxkCPP/yhZukZIyM617vyoznOEoUQS6o9ShSfdNVzGJCjMODybUqrQJU2XEuGTdG5J1RYCa0ZdUuHAdIKZAuTt025GrxhowNDz5IR/SMjhXLnzXBD4SZ+tP8A+KvxovDKS4ZJWL6YLRG+0dfE8qOwuYhoyqVBSkwDB2BnwArjnOd3RpTpgEnQOZHODe3jREOHDq0NB6/ZUSdI2gHI8flVOZYlIdIhcpASdLaiDHOa3wi9SbTH7Q0H3G9ccPi9RkqV68c9t66YDMYkLubzIKuR5CrRDaMjzwVP9Rc45jniiQvSCTcbm45Dz8K3cxEgbjp3k/8AlVr2a0LKgtIJ0JImPtXkeyro5Yx+rQT5D8qJiwz3CrXenwoPx9NRzxSLiswSgjUVCdvtT7podWcNwe9v+wafHMpaOzaB1gD50Ors+zFx7rR8Km7AvOZPp8KI6TA2evyktOeNcyIj7kfhWxzrCk3J90U4IyLD7aQrzB+dq5vdmsNqHdgX5mn+jf3fb/qnHSQ5r8qnawzCpuLJC5k3BEyD8Kr0ZhgiPXWPJQ/Gm45KyJ7m4jflEWqvc7KYf7ih7QfmKX0Um5vAJ/6m3v4lUa8VhCe484B4qSb0Pi0tKHddUrlCrDfwq8X2Qw/IKHsSfmK5q7GYfofcn8qqd0e/9reA+Va3pQbzxKWnMvStQK0pWfvSQf8AdXN7KGyZ4c+IWqfiatMx7LoSoJaSkm5MkpIAiNo8a4udnwG9YFwSCOIUwEgGxm/kKBfhJGGlTz5ooY+NwqWjnyVcMoREcNYB5BRNS3kiAZDTk3G5IuI+7RAy5XcusazCe/PKee1H5MhwQElwysEEiyYBBuNpBqvqXnQn7/lT+rh2tH2VArLGgDIdF7yfzTWn6MYPNz3pP4Uz5hhcSXFKSbWMEHp4KvQbrr6fXbSqPGP9w/GpGKRutefGifr4XaU4fFVSDKWuS3fcmoVlSB/fOR00g/jVqcS3/eNFHiQY94JFFBpCh9WEH9748qYNdtcR4hWVjdo0FLP6Nb/XL/0H86imX9HL/U/CsqVrv3enwlRn7fX5XoHZfMFnErMEJWOlgBcX2NA51mGhx5sKUUkgjSrSB3Ra0+2jsgwmhSVbkAJMHUfcOVF5j2W4rxUCQVCT3XCLQJmRby2qu1omJOlEE4yGAAHtV9QqDJHCWXEx75iCm56WiedVcKbKVDckKvfYmOW1N+O7PqwrKll0LkhAJnu72SCSZPupecZHDkbidvOZ8zREYBcaaEoGa5sYDtWj37lTZ6ypUrF1aw5yv7AZPOpwGJStOgWUmxHO3MeF6KC9SjO+20VxXlQUrWJQveR7rjmL0VZ2SDsQfXtcLdnNUZimCUpATNwY6+3lVdiMMoqSQlXQWIuBtcDnR+HfdR66QtIHrJJKoPUWn2Ufh9LhBS4RedMwfKNxFXxYVzW9nNCueDqlxvBmIIUPtGRzG1hVwxkS1J1HSNW4vImJ6e6rT6JvJPxJohCgB4e2jI8LnVyHdPTIKuw7XDWmw3MwI5W+W1HKx3h8K1eXsTyIPsqFoG0e4UYxrWuLVW6UlgPj8rVWL8vdWv00/wAzWq2K4KYPIiiQ1qHM5RH009a1OLMgkm0+AmhClXU+w1oQrxp7Ao9ej/px6/KtTjDQIV1n3VBI5H4UrWqPXIs4n+RUfSRER86CUD/Nq5KcilQKYmOxHKfT/WuOLWC2vY9wjr9k0IXzWrjkpIJ3BHwpi0EKxspqgsSsBjDKtIUmbzyO9XqXUja3lNLj69WGQDvKbdYqyDtqBw7G3f6tR00rrf8AYqwUUn2+dYT4kCIjl8RQHFPWo4h/k0WWBDCYru5g0dL+0VXO5GmdSe6qd0SD+Rovjnw99bB49aHdhInbOCIbjZG7Vr9b1HuNZW/FPWsoT+mRo3+qv3fdelZDhE2+rM9VIEGP2q7ZvmKmnkAEiUwAgJFiocyDzHSk1rtJiFRLnq2BhMgDxipVjlqVKlEnqTeuedA7UlbDMbG4UaEz9qccsskAyCYIUengBf8ACk5TXdGux6QB+NOrzQWlKVXBifdSzm7SWyQlIAHhUcDJ2gw61TdKQEtMg0oq/hBCgYJHLp/GhViEmB/N6IDuuJjpYVth2gqZ5H8636dY61i5WtGklcsvw6rKiPbFGYnAIXuIPUWP8a2aEWHKtkm9aEMfVjIoRz6oFSH2x3FcVPRVjWg7RIB0rBaV0ULfKrB5yKHxLuwKUkeImpvfaKlIOByK7Je1CQQRbaI3vQubPrAACVTq5H8qDxuXIS2pxEoUBI0kge6qdHaJ7jpQSFJsLjw6iKHlcK5c5omOIviJGw+yYlYpSQJQox0n8az9IDoRXRT6jAmJHKocX1APnV7ZQXWjYgHMoKrRWOT1NQcSk8634aT9lPuri5hk9PnV1SqeytVrnmI864rCuXwqHcOKHW2BUbirGAHRbuax96uKnjz+NalR6n31hdMb1G5XgLUu1hXNcyqopi4q0BcSBwhbYQY93P2USFW/pQqj3VeBMfA/OuhVQ8eRr3e6IeaineuvE/mKnjdK4azWa6vvKptRAfNbh+hprYU9xTUXfjCsrhUUrik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g;base64,/9j/4AAQSkZJRgABAQAAAQABAAD/2wCEAAkGBhQSEBUUExQWFBQWFx0UFRgXGBgVGBkYFxYXFxgcFxcaHCYeGBkjHBYVIi8gIycpLCwsGB4xNTAqNSYrLCkBCQoKDgwOGQ8PGiwkHyUsLTApNCw2LDQqLCwwKikpKjIsLCwsKiksLCwsLCksLCwsLCwsLC8tLC4pLCksLCwsLP/AABEIAJwA4gMBIgACEQEDEQH/xAAcAAACAgMBAQAAAAAAAAAAAAAEBgEFAAIDBwj/xABGEAABAwIEAwQGBgcHAwUAAAABAgMRACEEBRIxE0FRBiJhcQcygZGhsRQjQlLB0RVTYqLh8PEzQ3JzkrLCJbPSFhckY4P/xAAbAQABBQEBAAAAAAAAAAAAAAAEAAECAwUGB//EADYRAAEDAgMECQMDBAMAAAAAAAEAAgMREgQhMUFRkfAFEyJhcYGxwdEUoeEyUvEVJFOCI9Li/9oADAMBAAIRAxEAPwD0LsJilOMOKWoqVxIJO5hCQJ60y0qejs/UOA/rf+Kaa6wYCTGKo7GACdwC839JrU4ho/8A1R++qk0sjp8KevSQj65r/LP+6lQNAoIJINto/EV3+BmMeCY4CuWg8SuXnjD8QQTT+FXhieXwrf6ME+tEG3KfCiEIjYk9eXtI8aXO0+KWpQRqtsL7En33qrH4+RsAfFlXLPUHw3hSw2GaZC1+zgfwVZDEoWqEjnGw5f0qUgHaKosIlO5MDqSdiPn4Vb5clKZJUTO0jT4RH53oDo3paUyCKTMb9yJxmBjsMjcj6rvwR0FZwR0FE6KzRXWhywKIUtDoKjgjoKK4dRw6VyVAhSyOlRwR0oooqNFPcmohuCOlalodKL4dRopXJwELwR0qOCOlFaKjRSuUgENwR0FdcLgdZIsABqJMQAN630VOmygZhQgx0maoxJkMThF+rYroQwPF+irlvs3AhdyDa38a4ZZg0oSYi87DkYN/hW+YkBIaabTqlSlK3MWAE8jIJ9tLLuLLa+6r/EJNj4Hcj+NclDiXCes2dp9MlvvhaYqR5VCu81zPhg6U89I8VW/OswedF59sOR3PrVeTSFLvbewtVVmmJK1JgHupnw1KgfITU5K1AfUAZDJSRuSVrSgxHgTQmIxT5i5xOteBV8ELWFoA0z4KzT2iQtYEAk87e21WjaARMD2QfiLUnowkLulSJsLaR473NFYZJQuEkgyLCRIN7j21s4HpF4Fr+0s7E4VtajJNXDqOEOg91d2kkgTvFbaK6MOyWZahuEOg91ZROisp7krV6j6PEkMuggghy4Nj6o3ptqoybDIbexKECEhaIEkxLSTz86t68qiZYLd3yuwxT75S7fT0CRfSGj61r/Af91KJbpv9JDhSpsgSdJA6esK83xmeupsluVc9gPZua7LCYxmHwrC6u3TxKwJcO6WV1vOSjMM3CXNKASRYnkPDxHKljFYwnEd4BWoaRbaSNzzO96YHW8QT/YoBWPWG4nfYVAxKGO4sanFd1RtCVWhO1zG97Vg4rEPmc6QDsny8NK50Wvh8O1oayuaqF4Mp0ggpSBIWrupj212wGahsnSouKNyAJEbWJHkbUZ2wSt9xK2m0EBIQCoidQ3BExIgx19lD4HA4vUmW9I0lSYAEwY8p/hQ8NpYC4ZnYpSNIdRpVxlWZF2xSE+RP5CPKrHh12woC0BwphwiFHTpmLbcj1roWq7nByl8LXFcviow2UgIXh1Bborh1nDou5D0QnDrOHRXCqOFT3JWoXh1HDorhVhapXJWoTh1qW6MLdQW6VyeiE4VV2ZZhwuSVde+AfdTA2yChwQCdMjlseUV5Tjsc464UgkgEgX8evPasbG9IuikMTR315C08NhGyND3FNmEzvDuA94NrUCDr8eh2NK2cYApdt3riSfGANtq2xORK1BIBk/w51fNZKpplWrvQNKATGkxFuorKkcXtPZ0rWnFaLGhpyOulUt4lKVEgEJVz6WtvVzluE0sugGFam2weRspd+smKGwmUtuIbUVStZVIEEyDuPARtzq1Rhg3hnFJHECXzEGJ0oAmso9rsN5ojw0sqTu9VuhlqEyDpgBZPPnMDY3ifCuq4QoB1CdIjS4k2UndJPsNUqse6Uzw0ixO5Jgb9KCVj3Z3O2mDbbx250XGHwG5h8cskK8tkFCPBegISCJG1SG6oezWegjhLSUqG02/pTQEV12HnErA4LDkjLHUKG4VZRfDqKIuVaa/Rli1w4lQsVgzIXI0wIUCRAivQJpdxuQYZaypSNBBnU3LapHPUgib9aWctx73GQEuuKGqAFKJB33vXlD5hh6A51XcfTnFEvBpQK87bolTXkr5ilB/K0LMqTJprz7EFwICkwpMg9Lx+VU/CruOjHNkwjMt/qVyuLa6OYjb+FV4+UNKKB34hA/aNh7BM+ylLM+y/1mFQo64HfnmtSwTPX2V6DwqrXmwcUgfdE+3SpX/hUekY7mtI3gDzyV2Afa413EnyQv6Ab4fD090GR+Eey1cxlK2rsqUR9wm3u2NX3CqOFRUmDheBlQjQ7kKzFSNJqa11QmCWl9tRCdDiP7RH/IeFcMS4G0FarACTR6ob1LiLEKI3IO/nsKqHO0jMCNSiTGnSQq/RJ9b308Djh2lsrx3V3KMwEzro2+KCxPaFsNgpMKUJTItuB7fKowvaJmyVr75JkRZInr0AgTVT2ywekhsJIWlQeSCNJhRGoe0fKqTD4DQ6pRJ56YAJiZnT/PWsWTpGXrahwyqO4568OGa0W4NlmY14r0Vh1KxKTNdeFSrk2JcDltcHZLgKjcAzqm09NqdEt2rfwuJMzKnXasqeDq3UGmxCcKoLVGcKoLVFXIe1BcGsLNGcKoLVPcntQDuGCgQdiIpZwmVsYZSiUqcVPIWSfEnnFOTuXrWISdPX+TypMbe42JU22JQlWifD7RJ6n8BWHjMSx0wa0dob/hamGhcIyScit3H3lrAQlLQKogXUb8z022piGFCgAoAzYyBF96nAZTouq6pJB84/jR6W4ovCRmhdJnXf8Kqd+Ya3YlHs52ZQhJWAZUVgTtpC1AR023quwud8NCULbC23lOOqPqwS4QI5bJ28RemnIRGCQon7ClTEbqWr29ZoXLMlQ5gWQRctC/8AiJP41myQXNi6sZ0J54rRbKR1gecshzwVfgmGXvVSpJ6KHUcj1sK0xXYzUUwoCN552H5URgMvUy+Ao/aCTNwQr1Ff8T4gdaaeFRWEdHiGlrxmNUJO10RqNCkHN+zS06dI1EXSQOQ+yfw8aacsQS0md46R8KteFWcOjMPh2wOJacjsVEkhkAqM0Jw6yi+FWUXcqaL0xp1t5EoWhVye6Qd56UkZO0Bi2h+3+BpAwa9KpJUFTYkmfZTl2ZxBOKZn74+RryfFydbJGaUoc+/Rd/h4erjkoa1B90/5rlYdTyChcH8DSzjMrW16wEGwIMim/EYgJF/GPEjkPGvMO0XbdScQWlnQNu8IUhQjZP25Bt410OF6Rdh3CM5tzOmi5uTCda0vVtw6o8CrXjFkbICyfNSkoH7rR99WmV5ol0Wmxjrzi5HiDVR2KcDvGcHNQHvKlf8AKtk4pk7o7DXPPuIFUNHCY2SF271KveHWaKK4dRorUuQFqEWwCIIkGqjO2mG2ytSU90wAn1wYBFiAOXWmLh15/mjwD6206sS4pZWEJgJSmY7yjc+QrN6Rc7qxZSvfTRF4Nou7Vae6VM9xK8S44tsKWE7mDqv6xWPu7Ryt41phcI4hrUVgWlAnv92CQBvHjT1iMndGHDjqtElKSlNgNSkhMx9kbEeNVT3Z8qxDxZSh5V0ukzKV2OkdBF6wWxPpZaRTnuWobaX1rUoTKsO4/wB5nEBekagkEpUI6JO4meteh4VpWhOr1oE+dJuTZIGHwHUFpREpE2MfcUNiL72O1egButro2UkOadnHzWbjYxkQhS1UFqi+HUcKte5Z9iF4VQWqL4dRw6V6excUyEOR90kecUt9l+zP0fWsmS5B+c01cOo4VAjDf3JnJ2DLvRfW/wDCI0Jwa5YluELJ5JUf3TVhwqFzNEMO/wCUv/YqjS/JDtZml546cpKtownlu3HzIq3y/C6WWwOSEj3JFUmeiMmbH30MN+epSJ+ANNjTMJSOgA+AoLDuzb3MH3/hGTt/V3uPP3Vfi8DrQpPUWI3B3BHjIBqMCtS0ArTpVsrzAuas+HWcOrRE0TGYakUPf3+KqvJjsO9B8Gs4NGcOs0UReq7UJwqijOHU016VqXx6NsU0lP1RWpKYkLSoGTNharLs9gVt4poOIKFaxYiDzp1yTAKI1qWVakiO+qRE73qszrCPpxqHG2VOpQErISpOrmD6xHSvOpoC8NkY11a7c8vJdfBOGF0RIpQ92fmhfSRmowzbbp9WdJvEgkbeI3pVzU4XHHUt3SoBI1JIChNpgggk/Crr0hvB7DjjsLYAPcU5pkKVY6SkkTANudef4rEnDKZxKWw20E/V6NICiD3pB2MR7Zq+FjRO19DWue45fyhXF4gty04Zq1Y7MYrDOkNOhxlshRKrLRq6jYpAlRixmlfKs4fw6PqllCSVaiADeQJg2FpvXfKu0iV4kh108JwKSUrRrEXISRI2JNzMVR4hpS2QUpMd0KNyBIFrbmx8a030aQWZZ88UKwVY6vcvcMlxPGYbXq1kpGoxpvzlPKjeHXm/ZJxlpQWp5xSU6U8RDbiGUKJ06FC4KCI7xiDT252nwo/vkb3gzEb6ulbEOLa5lXkBZz4TWjQjeHVZg+zrbeIdfA77gAPQAdOlHYbOGHCAh5tZOwCwTfajdNEXMea60VVHNyVPnKPqx/mN/BwH8KV87wqsPmjLrRUkPWeAHdImO8NrSPG9OOaNyWREguifYhZ+dFrw4O4BIoZ7eslJ3W+/yrwbYgN9fb4QWKy9Dka0zpMjwPhXYNV3ipKLSbfCiwQDVDkHRD8Oo4dEBNZop701iG4dZw6J0VhbpXpWIbh1nDojh1nDpXp7ENooPOkf/Gf/AMlz/tqq00UFnojCvnoy5/21VFz8lJrMwk3tEn/peC5AuYcfuE07lukztI3/ANMy9J5uMc42aJ35U9lFDQOofJvuiZW1HmfZD8Os4dEaKjTRV6HsQ/DqeHXfRWaKa9SsXDh1ld9NTSvStVL2Sz5WIJS3jrpQlWlCUunvCVWF4SbVTZ16WcVhcQ+gBDvCOgFSCkqCbiRAg3ov0fdkWGMVi3AkktjSgDu91RUSIFye6LzW47GMY3D4p8pWFuOrUAknXCLaACYkkedq4psga7IkjzXRSVqbgB5D4r3quX2wezbAujENNtoQrUgwoBRQklULKvXEiw6jxpEzQLd4SG1oW2pAc0qKUaAEFQClajtK/E0w4zANDLVtKQ8HVPqCBfkEkKUgxplBMwJkCkHBttpcAWrQOINchRATzskhR8h1o2M3kuQr6tACtn320hRQhKFbEIOtIkbhX3STsTIrpk65GmO9eIAVBACRHsmTWqUcRWof2S3dLWlGlHrgwBumBJg386Jy1RCQG4UtSlO6SLFGog7XJMiwP2TUJKUICTRVpPOxdXHAyjhKSuSsKhtdwopkSNyNu6d6ol4xxDsa9RAJCwRclQUqVESkRuLkGnHNMkdcbCm2kNpQuFKBAvo1BKp2JO0iZIJpOzDDOByAkAgEkJuBIlao5kADbpzqeGIc2pVbmuC6s5iDpWkgOjSZkJUFzaALKR1HW9r16Gz6U1pSlLrbZd5wopC+9p7nLcEX2g15lhCgJSlSQpcqKTYQAnu3JsJvfaKKyrLlOtK1K0iNQUBrKlSDp3mbm8iATM0SHGPNpoq7btRVenj0hocUlQajhySnWDKlQ2Em1lCVTXZ/0mtogKagmYGsbja8WvY0hZeouId+wolARAAT3ElZTe8erB60HmTXG0KSLmSRtPOwPjVkc7y7N3puUnsYGDs147/FPGZ9vXV6kICWSAJIlSrgzBIt5ilzNc4+q1alLnvQSojUCBefj5iqvCOKC5WDYGJ5DoDXYYcKbUgGQr1TvBBkew7Gk5xuF5rzmnaRaQwAa/hNPZrtm00oJBc0qAUtJTYSPWBB3+deh4DMWn06mlhY5xuPMbivn/B4qO9Er9Qj9ncz0g7VYYPEuNkEahFwpJKVAzJFutvjV7HGHIac6KhxEuZGfOq95is015tlPpDfRAdHGSdie6oHoSB05mmTCekLCLHecLShYpcSQR7QINXtmDtFUY6Jlisiq/CZ206JbWlaeqSD8N67HGe6ralRtC6lVVPbBUZdiyN+Av4pj8aNL1LvbTO2voGJb4idSmlJABBM25UzjQFSazMIDto6n6JgEiZ1trEAkQlvSbi0yoW/Knua8+7UrU1h8uQlGloqSkEFJCobSop0zIuBvTmghoaUgAbwJ3V3jv4k0PC4l5puCvkZ2R4lG1FC/SjvNSrEftUVmqbUTWRQf0k9a1L5602ae1GxU0Dxz1qKVClakLJfScpriOBm75g98HRBUJGx5i5tXfA+kp1pa0iFtgqcXBSSoukGAqI7pJGx2q8xnZjApwzpbShS0qIQNckpCgBt61iTelXGYVviyzhgx9m6lL94No323muQEkWdAug6t7zUiu+vgpzntR9JkNqT3i4pSFrbSISlJkEXCrWjfl0pAxuVuKUlSAVpXZvmSbSLc5NekI7MtPJSptDSFJUpJK1LGrUSQFx9kbCK6/8AtViHEDS6yDq1Ahza0EDu8x/SiIcSwGjUJNh3j9SSsjwxCNRtoClKAiFKSiEagOepW9WGWrUjEtpgBKAEhRi4FjfkNRM+ymvDejJ5pC29TI1rSofWAdxJlQNtyY91U2O9H2OQ6XA7hy2NROh5IXpudjury3pF4e52aZzKRtaNa/hHYrOkpbfZBBU68h9JBBBSllCD8bz4VR4nCqbWSWwSRYqEwTMKRBBChAIVtvej09iVLQy6wsTCeLqdSD1GkK2EgE+UVGKbdbxCUPEKCUayr1xF9ISb857p5Dxpo5A40u5GScscytw2qvHZ1RSDEkwVFKkhUxcwd53O3hXFzs8sR937vESCLX2PO+3Wmb9HhwnSTYAyoaTf8qFXkj0KsgG+k8S0206hpmN5ijnyYSM0M2fh+UN1eJfmIcvH8KgZwDnDUIPddIA4gJA4aIgz3vIeVc38G+kyEm33iAT7NwaucPlTzYIVwu8sqMKKbkCYtewqxVlQDeoqE7qAJ+HWpQz4Imj5D7KM0GLH6I93OiUuG6CDpMEQQN/OPfRTWXPFAVxEb2QolBjqQU28pm1XOOwhREaCDe6iPkK5hCTO3hCvfM1d1/R5P6zwVX0+P/xjiqo5W5e7f+u8+6sOUu7aknn60+Y2NWnD72wKf8d/G0RUOtme6lJTHNZB+CTTfUdH/vPPkl9Pj/8AGOfNVaspckQ42kRBkqM+XdtWv6LdjvKSfKTaeR6xV8GkaRKSFcxOoc4g2PSoKEjlVrJuj3NuvPnr6Kp0GPBp1frT1VGMscSAUqv12PlytXeHwAQ8udp1qt5XIqxdbTFpUZtYC3nWj7gSi4gTJJUBe8H5Cpdf0eNHk8+CbqMdtZTnxQoDoul9wq6kqSfEWUR1g0JjMvQMM4pZcLoSSI0aLX7xJ1T5VmPzThaUrQkLWgFMKSoBRVBkdI5G9a47Omw3okqcIKXG9HD07TczuJtyqRnwtKAONdN3qm6rEg1JaN+vwrzNM8XiHMAyofVtGUgQfsJEiY8d5ro/2jcLylgrSlStQQFDmADPiYpbRnKCWlwsJaJTMAwSgRB59JMdR0rfB9o21FKFBY0hWtSdKrSYiD3/ALN7VTDJC01c11KD87d6um65woxw1P4+ycB20VH9l+/PvtUq7aK/VfvfwpSYzRkoKyq4UU2EGNMgwqBvuJmtFZojUmY0qBVqkWjkQDv7a0hjcLuPBAmLFDaE3Htq5+qT/rP5VyPbZ39Wj/UqlkZmyUkg7FMzyBmSTO1uVFO4aBqCmykmx1ct6TcZhnGmnjl7qL48S0Zu4fwrr/1q7+qR71VNLmv/AAe9VZVv1GH3jiPlV/3G/wC34XomHyJ8TrSE9NSkD8ZqVZAbkvsDldZJnp3RXTAFxxa0BDKSkaiQk/8AKb13y5xxYJDkJBIKUNpmyeRjea4o4eBhNanzA9iuvGMmcBoPL5IQKcrRou+iDcaUOKtfw8aCQwlO76iRyS0v23o9zErLa1a1WUecbi+3iTbrSfrddUE8RQ73IqEzysavjwsTxkCPP/yhZukZIyM617vyoznOEoUQS6o9ShSfdNVzGJCjMODybUqrQJU2XEuGTdG5J1RYCa0ZdUuHAdIKZAuTt025GrxhowNDz5IR/SMjhXLnzXBD4SZ+tP8A+KvxovDKS4ZJWL6YLRG+0dfE8qOwuYhoyqVBSkwDB2BnwArjnOd3RpTpgEnQOZHODe3jREOHDq0NB6/ZUSdI2gHI8flVOZYlIdIhcpASdLaiDHOa3wi9SbTH7Q0H3G9ccPi9RkqV68c9t66YDMYkLubzIKuR5CrRDaMjzwVP9Rc45jniiQvSCTcbm45Dz8K3cxEgbjp3k/8AlVr2a0LKgtIJ0JImPtXkeyro5Yx+rQT5D8qJiwz3CrXenwoPx9NRzxSLiswSgjUVCdvtT7podWcNwe9v+wafHMpaOzaB1gD50Ors+zFx7rR8Km7AvOZPp8KI6TA2evyktOeNcyIj7kfhWxzrCk3J90U4IyLD7aQrzB+dq5vdmsNqHdgX5mn+jf3fb/qnHSQ5r8qnawzCpuLJC5k3BEyD8Kr0ZhgiPXWPJQ/Gm45KyJ7m4jflEWqvc7KYf7ih7QfmKX0Um5vAJ/6m3v4lUa8VhCe484B4qSb0Pi0tKHddUrlCrDfwq8X2Qw/IKHsSfmK5q7GYfofcn8qqd0e/9reA+Va3pQbzxKWnMvStQK0pWfvSQf8AdXN7KGyZ4c+IWqfiatMx7LoSoJaSkm5MkpIAiNo8a4udnwG9YFwSCOIUwEgGxm/kKBfhJGGlTz5ooY+NwqWjnyVcMoREcNYB5BRNS3kiAZDTk3G5IuI+7RAy5XcusazCe/PKee1H5MhwQElwysEEiyYBBuNpBqvqXnQn7/lT+rh2tH2VArLGgDIdF7yfzTWn6MYPNz3pP4Uz5hhcSXFKSbWMEHp4KvQbrr6fXbSqPGP9w/GpGKRutefGifr4XaU4fFVSDKWuS3fcmoVlSB/fOR00g/jVqcS3/eNFHiQY94JFFBpCh9WEH9748qYNdtcR4hWVjdo0FLP6Nb/XL/0H86imX9HL/U/CsqVrv3enwlRn7fX5XoHZfMFnErMEJWOlgBcX2NA51mGhx5sKUUkgjSrSB3Ra0+2jsgwmhSVbkAJMHUfcOVF5j2W4rxUCQVCT3XCLQJmRby2qu1omJOlEE4yGAAHtV9QqDJHCWXEx75iCm56WiedVcKbKVDckKvfYmOW1N+O7PqwrKll0LkhAJnu72SCSZPupecZHDkbidvOZ8zREYBcaaEoGa5sYDtWj37lTZ6ypUrF1aw5yv7AZPOpwGJStOgWUmxHO3MeF6KC9SjO+20VxXlQUrWJQveR7rjmL0VZ2SDsQfXtcLdnNUZimCUpATNwY6+3lVdiMMoqSQlXQWIuBtcDnR+HfdR66QtIHrJJKoPUWn2Ufh9LhBS4RedMwfKNxFXxYVzW9nNCueDqlxvBmIIUPtGRzG1hVwxkS1J1HSNW4vImJ6e6rT6JvJPxJohCgB4e2jI8LnVyHdPTIKuw7XDWmw3MwI5W+W1HKx3h8K1eXsTyIPsqFoG0e4UYxrWuLVW6UlgPj8rVWL8vdWv00/wAzWq2K4KYPIiiQ1qHM5RH009a1OLMgkm0+AmhClXU+w1oQrxp7Ao9ej/px6/KtTjDQIV1n3VBI5H4UrWqPXIs4n+RUfSRER86CUD/Nq5KcilQKYmOxHKfT/WuOLWC2vY9wjr9k0IXzWrjkpIJ3BHwpi0EKxspqgsSsBjDKtIUmbzyO9XqXUja3lNLj69WGQDvKbdYqyDtqBw7G3f6tR00rrf8AYqwUUn2+dYT4kCIjl8RQHFPWo4h/k0WWBDCYru5g0dL+0VXO5GmdSe6qd0SD+Rovjnw99bB49aHdhInbOCIbjZG7Vr9b1HuNZW/FPWsoT+mRo3+qv3fdelZDhE2+rM9VIEGP2q7ZvmKmnkAEiUwAgJFiocyDzHSk1rtJiFRLnq2BhMgDxipVjlqVKlEnqTeuedA7UlbDMbG4UaEz9qccsskAyCYIUengBf8ACk5TXdGux6QB+NOrzQWlKVXBifdSzm7SWyQlIAHhUcDJ2gw61TdKQEtMg0oq/hBCgYJHLp/GhViEmB/N6IDuuJjpYVth2gqZ5H8636dY61i5WtGklcsvw6rKiPbFGYnAIXuIPUWP8a2aEWHKtkm9aEMfVjIoRz6oFSH2x3FcVPRVjWg7RIB0rBaV0ULfKrB5yKHxLuwKUkeImpvfaKlIOByK7Je1CQQRbaI3vQubPrAACVTq5H8qDxuXIS2pxEoUBI0kge6qdHaJ7jpQSFJsLjw6iKHlcK5c5omOIviJGw+yYlYpSQJQox0n8az9IDoRXRT6jAmJHKocX1APnV7ZQXWjYgHMoKrRWOT1NQcSk8634aT9lPuri5hk9PnV1SqeytVrnmI864rCuXwqHcOKHW2BUbirGAHRbuax96uKnjz+NalR6n31hdMb1G5XgLUu1hXNcyqopi4q0BcSBwhbYQY93P2USFW/pQqj3VeBMfA/OuhVQ8eRr3e6IeaineuvE/mKnjdK4azWa6vvKptRAfNbh+hprYU9xTUXfjCsrhUUrik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AutoShape 2" descr="data:image/jpg;base64,/9j/4AAQSkZJRgABAQAAAQABAAD/2wCEAAkGBhQSEBIUEhQWFBQVGBQVFhcUGBcVFRgVFRUYFBUVFRYYHyYeFxkkHBgVHy8gIycpLC8sFSAxNTAqNSYtLCkBCQoKDgwOGg8PGiwkHCQsKiwpLCwsLywuLCwqLCwsLCktKSksLCksLCwpLCwpKSksLCwsLCwsKSwpLCwsKSwsLP/AABEIAHYAkAMBIgACEQEDEQH/xAAcAAAABwEBAAAAAAAAAAAAAAAAAQIDBQYHBAj/xABDEAACAQIEAgcEBgcGBwAAAAABAhEAAwQSITEFQQYTIlFhcZEHMoGhI5KxwdHwFEJSVHLh8RdiY5OishUzQ1OD0uL/xAAZAQACAwEAAAAAAAAAAAAAAAADBAABAgX/xAAmEQACAgIBBAIBBQAAAAAAAAAAAQIRAyESBDFBURMiFDJhceHw/9oADAMBAAIRAxEAPwCz9KONLdtW3t9pGGdWLdiDoSRvIjbwiqOqDHXMp922vZmJPe/ixbTyA7zSn6sr1agqgns52IJ1liCdzHyo8BZ7fZaAVKmN4MSN4rlfkJuhz8dpXZm3SPDdXiLqfs5R8gajLmw/POpXpOoGKxQBJAusoJMmFkCTzqc4D7Nr2Jtrce4uHQiV6wEs3Oco2Hiaec4winJi0YSm6RT25fCpfowk47Dj/FT5GameN+zq5YUvbvW74QAuFlWUDdobcVwdB7ObiGH8HLeik1n5Izg3FmlCUZJNG3YVNPiaevASsd2sd80WFHZFG3vVzGjoHWyoYhSYInQ7Tt6ULmWD2TOk6ECB9n86UuNOug138aJcWRPiZ5+A+4UBRl/mCpixdU7JMeA2o1uAnS347eo250j9LMk9/nppGlRfSG1iL9rLYxDYdwZzKAc0D3WO8c9K0sTv+ynF+iM6Z9Kv0ZkRFHWvJh9lXvIEbn76hOH+0Fs0Yi2oH7dskgeamqdxbB32dututcvL2WctmBy7QY2iolsXcVQbqyDoG2anYY1VI07ito3nDX1uKroQytqCNiKkbdsnYT5a1UfZ0VbAWyjBjLFgDOVi3ukcjEVecDiQkzOsbeFK504Lsbi3VoI3HYCRMajTuoQ+jEHwMd9PW8cAIj9ru/W21paYksIC6kAHXSF7qT5P0X9l4M3wOGXPtsrn/Q1Is4UKwO2qj1Iq4vjuGo5BRQwUluw/uka/bUVxziWEe2gwqgEOpJCMvZEzqfGKchDa2VPI2mqMaw1tbmPuNcEoLt24w7wpJA8dYqx2Ok128/ViSWblAgRoNO6qS2IKXi3+JcnyJg1LcCx4W4+UiZ0DfrHX3aez4+W/2BdNJXTL9xW91WBxBNi6DlKs7IACbgyltdSvKe+KoPQS6F4hYzaSWUeZVgPnUlx/pCjWDb6y/wBa2UFWM28gMmDOo0EAiqet3KykTIg6bzyI8anT46g78l9VNfIq8Ho+wOwKMjtVmfCfbAUthb9guw0zowWfEqRE+Vdg9slr92u/XT8KH8MvRFmh7NEApQWs7Htntfutz66fhRj21W/3W5/mL+FbWBk+aHs0TJQNus5b21rywjfG6P8A1ptvbWOWEP8Am/8AxW1hK+WPsf4jhjYu3ULZu0SJ3ynUT3771C8W6PNiLX0a9okQAJPdy1/rXTf9plrEnLewaKOd3OWZB+0IQFo7p1q2YvpHYwOGtnDMt6/dUMrnRQp/XI5eC+tAljljlaGo5o5IUcXs96DYnA37r3bls23TLlQsczAgqxBAywJ9avwqgcM6VYi3h2Kqt55LxdYqe0ZIzDSSdQD31DXvbNfQkNhLakbgvcmi5ILqEqfYByWHTNZAp7D3spmJNY2fbdf5Yaz8WufjQ/ttxH7tY+tc/GhPoL7yLfUwemWXpFjVTFYlIXsWiO0JksLYH++o/AX7eV2eF1gAHKSYLSJ3Ou1abxDA23Vi9u3cI5MoLTIjx5D0rEulXSEvi7qW1RLdsutvq1AXSVLnvJ01/uigY48tIJDb3sVw7CWzafq1XNNwZjAJMndiYG47qqPEOGOlpWYKIcgZWDHYZtVJEA5fianOjF9jYZRuRdCx35cwH1gK6eMcLFu1ZufRsSn0qEnObr9p86T2RIA7JHu07B8JNN+QnVpzxwqOuN6IXAYNurw5C9YWN98pGaVlEEzuJRvQ0vpJwQWwlxRkDEK1uZytEypO6n5U7wbj6nGWGujJZQLbC2yVVFE5SZksMzMTMk5jXf01tn6NQCcrXRA10yhhtuQJ9K05SU0gWLHin0uST/Uiofn5US0J09aL8KZo5QqgPuoMNqB2+FQgdHFE34U9h7Ut5R6yIrLZaVsuHQjC2uvZ73/KwqG9c095vdtgd5LERXFevAsTAUCSFGyKNQi/Z6mucYoqrgaBsk+OSY+ZnzrjvXyEI5mAfjrH2elKNcmdBPiiQTGMyOCdIHxzak1F8XSQCTMHJPgBIrrttz/aZV9NK5OJsMvm7H0EVqCqWjOV3DZFijFLw9jOYzKum7kgeQgHWnbeHKsuogMNRqInfxppiJpvSOwb2N4gtsAu72rS+LwR8NVrKcr5smoIJBB3BG4I5f1rTf0kricW8w36S0H+8vXkfdXH0jxBSzcfKucgBmEHMWYdox+tGh8RSeCXHR088FwjK/NFf4Rd6tMsSe/vnlXddQujA8457a1EJxiVUKozkgdwkmImfKpVrl60U6ywoUutuRcB7RMDYkjY+lRwld+TpYuuwxx8HdduxULyQWHcSPQxWj2uJpYexcvrnUMFfmQWtZC4HMjUR3E1ROLW16y4VYMC76RBGpJ8I5Tz8Kt/S/DnqXaDlzW2BgwQ39RRcu3FHN6OljzfwUq+ACwXaWie6dPlFIIpzErtruNeUGYimzv+e+mDll14P0Ee8j2rls27k57d/e2ViMhg7E6zVcx3R6/auNbZDmU5TBBEjuPMbGrj0Y9qX6Pa6q+hcKIBG5HjNVzpN0k6/EvetjKGjSdoEfdSkXl5NND+SOFxTT2R9vhTEmSFiNDue+BR2wouKo7QBka8wJ19K5nxzNuZ/PrQtMc3Z32B7p5zRak+4BcU9He2p02E+o/nTZJ6wACSGmP4RTqIfdUbBQANeczRDCspzmQwafhQ00gzTYFv5gDEEMXI+Zrl4k2oHgT9bWuvF3gGIC6gZJGzSO6ozENLHwEegitwW7B5XUaG0XxiPzFOdZpTJbSjnQUYWPTVzo5ZbMTasmTnM2xq2vaMHfU+tZl7TMOqLfRFVQOq0UQJJkkDxma0s8Sbx+r/ACqp9PcLabCYm86ZnCqdc0EggAHURvyrl4k4yVjmT7IxjCPke28A5WVgD3qc0Hw0qxXekRxL2LfVKh6+2xIYtJBiII2176r5xFvnbYfw3NP9Sn7afwOOs27iXB1socwBCESPd7QjSY5V0pRvdbFoypVZw3GnN5n7amuIsbrWgSFz2rMM2aPdykka93IcqgU2q29HuEjGWE1ZHsA283ZykMxuJvrpLCPKpP6q2Xj26IrjfBWsLbJdXDEjshhEQf1vOoxfeFaTxzost+1bS3cVCjMWLl2zT7ojkw76gv7Obw1F2y3h2x91ChmTW3sN1GGMZv41oqVw60GP3VYrvQDF8lQ+Tgf7ormvdD8WI+hY/wAJVvsNG5xfkW4v0dXBejV9hbxFm5aWNZcsII0gypBq68P4Lg7zKl5bQvMG+kw5NpC+UlZGzCfAVn1nhWLtGRaugcxlJB8wKcfF3AQWlHBJiMpBAkaHalskZN6Y7hljUap2KxHEsuZWUJGhVd5Gmp3NcOJ4pK6e9sO4fjTWMYs7Md2Jn7ZprD4aSs8zRFGNWDlOTdD2ERmIJOxrnvDVvjUpYWCfMfZUXdPvfGtwdsHkVRQw1KPuiiYUb7CigD0kGY7L8/wqD6cWmPDsVIA+jnnyYHurDrWOuL7tx1/hZh9hrsPSbFFGQ4i6UYFWUuxBB3BBmlFgad2MPKmiNIpDil0l+VNoXDUVrHsrwK/obsRq11vRVUfjWULV26Le0O3g8OtlrLNBZiysonMZ2IoOaLlGkExNJ7NOThqKIUADlHjRNgKqVr2tYYjW3dU+QI+Rrrt+0rCN/wBXJ527hpJ4pehvmvZONgPzFM3MHG59dK4U6Y4Nhrih5Esg+SiumzxzBn3b1k+OdZ+ZmsuDXgvkmIZBy7X8IJ+Y0rMeOXC1+6SCJa5odDA7IrXUx1ptriHydT99Zt7TUBxdsj/tD5M9ExLZUnorfV66+P2UtB7nka57AJG5mf608J2nbTYUywaH1JM92ZfPatA/4daAJ6lJg6m2vdWe2jrvMEHu1rQsZxc5H0A7Ld/7JoE7tUE15MlJpV2kr+FKanxAQTRqabmlpyqFCzSCKU5pI3qFhrSW3pQFNk61ZQoUYNJFCqILzUJpM60pKlEDmn8O8zNMNv3UeHbWsyWjcXs6rD6n1p1TrXMh7XnT5obQZM6LW9Ot0zxJ7JKMBp2kHlGlc4O3jUU/vHzNSEU3smSTSVEhe4uHHasWfNQUPqDQt421zsA/+R/xqPijovFAOTGqdtb/AAoUKtmQm3oDehQqIsVTJNChURQYoChQqyBtQBoUKhAmcnel4ff1oUKplruPMdQa6WoUKEw8RxH7M91RLNqfjQoVePyVl7INqMGioU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"/>
            <a:ext cx="3761948" cy="2501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886200"/>
            <a:ext cx="3441700" cy="230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239000" cy="6248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latin typeface="Cambria"/>
                <a:cs typeface="Cambria"/>
              </a:rPr>
              <a:t>Graduate Program Fair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ja-JP" altLang="en-US" dirty="0">
              <a:latin typeface="Cambria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ja-JP" altLang="en-US" dirty="0">
              <a:latin typeface="Cambria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7200" y="19050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US" altLang="ja-JP" sz="2000" dirty="0">
                <a:latin typeface="Cambria"/>
                <a:cs typeface="Cambria"/>
              </a:rPr>
              <a:t>Meet current faculty and students from graduate programs around the world in a relaxed social </a:t>
            </a:r>
            <a:r>
              <a:rPr lang="en-US" altLang="ja-JP" sz="2000" dirty="0" smtClean="0">
                <a:latin typeface="Cambria"/>
                <a:cs typeface="Cambria"/>
              </a:rPr>
              <a:t>environment</a:t>
            </a:r>
            <a:endParaRPr lang="en-US" altLang="ja-JP" sz="2000" dirty="0">
              <a:latin typeface="Cambria"/>
              <a:cs typeface="Cambri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US" altLang="ja-JP" sz="2000" dirty="0">
              <a:latin typeface="Cambria"/>
              <a:cs typeface="Cambri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US" altLang="ja-JP" sz="2000" dirty="0">
                <a:latin typeface="Cambria"/>
                <a:cs typeface="Cambria"/>
              </a:rPr>
              <a:t>Obtain information concerning application procedures, degree requirements, and research opportunities from programs that interest </a:t>
            </a:r>
            <a:r>
              <a:rPr lang="en-US" altLang="ja-JP" sz="2000" dirty="0" smtClean="0">
                <a:latin typeface="Cambria"/>
                <a:cs typeface="Cambria"/>
              </a:rPr>
              <a:t>you</a:t>
            </a:r>
            <a:endParaRPr lang="en-US" altLang="ja-JP" sz="2000" dirty="0">
              <a:latin typeface="Cambria"/>
              <a:cs typeface="Cambri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US" altLang="ja-JP" sz="2000" dirty="0">
              <a:latin typeface="Cambria"/>
              <a:cs typeface="Cambri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</a:pPr>
            <a:r>
              <a:rPr lang="en-US" altLang="ja-JP" sz="2000" dirty="0">
                <a:latin typeface="Cambria"/>
                <a:cs typeface="Cambria"/>
              </a:rPr>
              <a:t>Help make the decision of which programs you will apply to a little easier!</a:t>
            </a:r>
          </a:p>
        </p:txBody>
      </p:sp>
      <p:pic>
        <p:nvPicPr>
          <p:cNvPr id="29702" name="Picture 8" descr="Grad Fair De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34726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5000" dirty="0" smtClean="0">
                <a:latin typeface="Cambria"/>
                <a:cs typeface="Cambria"/>
              </a:rPr>
              <a:t>What is PPUMP?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5438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800" dirty="0" smtClean="0"/>
              <a:t>A group of sport and exercise psychology graduate students who act as mentors for peers and prospective students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 smtClean="0"/>
              <a:t>How can mentors help you? </a:t>
            </a:r>
          </a:p>
          <a:p>
            <a:pPr marL="749808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ja-JP" sz="2400" dirty="0" smtClean="0"/>
              <a:t>Provide you with more information about the field of sport and exercise psychology</a:t>
            </a:r>
          </a:p>
          <a:p>
            <a:pPr marL="749808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ja-JP" sz="2400" dirty="0" smtClean="0"/>
              <a:t>Help you, as undergraduate students, search for graduate programs that best fit their needs</a:t>
            </a:r>
          </a:p>
          <a:p>
            <a:pPr marL="749808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ja-JP" sz="2400" dirty="0" smtClean="0"/>
              <a:t>Provide access to a student network to allow you to find and collaborate with students who have similar research and applied interests</a:t>
            </a:r>
          </a:p>
          <a:p>
            <a:pPr marL="749808" lvl="1" indent="-457200">
              <a:lnSpc>
                <a:spcPct val="80000"/>
              </a:lnSpc>
              <a:buFont typeface="+mj-lt"/>
              <a:buAutoNum type="arabicPeriod"/>
            </a:pPr>
            <a:endParaRPr lang="en-US" altLang="ja-JP" sz="2400" dirty="0" smtClean="0"/>
          </a:p>
          <a:p>
            <a:pPr marL="749808" lvl="1" indent="-457200">
              <a:lnSpc>
                <a:spcPct val="80000"/>
              </a:lnSpc>
              <a:buFont typeface="+mj-lt"/>
              <a:buAutoNum type="arabicPeriod"/>
            </a:pPr>
            <a:endParaRPr lang="en-US" altLang="ja-JP" sz="2400" dirty="0" smtClean="0"/>
          </a:p>
          <a:p>
            <a:pPr marL="749808" lvl="1" indent="-457200">
              <a:lnSpc>
                <a:spcPct val="80000"/>
              </a:lnSpc>
              <a:buFont typeface="+mj-lt"/>
              <a:buAutoNum type="arabicPeriod"/>
            </a:pPr>
            <a:endParaRPr lang="en-US" altLang="ja-JP" sz="2400" dirty="0" smtClean="0"/>
          </a:p>
          <a:p>
            <a:pPr marL="749808" lvl="1" indent="-457200">
              <a:lnSpc>
                <a:spcPct val="80000"/>
              </a:lnSpc>
              <a:buFont typeface="+mj-lt"/>
              <a:buAutoNum type="arabicPeriod"/>
            </a:pPr>
            <a:endParaRPr lang="en-US" altLang="ja-JP" sz="2400" dirty="0" smtClean="0"/>
          </a:p>
          <a:p>
            <a:pPr marL="914400" lvl="1" indent="-457200" eaLnBrk="1" hangingPunct="1">
              <a:lnSpc>
                <a:spcPct val="80000"/>
              </a:lnSpc>
              <a:buFontTx/>
              <a:buAutoNum type="arabicParenR" startAt="3"/>
            </a:pPr>
            <a:endParaRPr lang="en-US" altLang="ja-JP" sz="2400" dirty="0" smtClean="0"/>
          </a:p>
          <a:p>
            <a:pPr marL="514350" indent="-457200" eaLnBrk="1" hangingPunct="1">
              <a:lnSpc>
                <a:spcPct val="80000"/>
              </a:lnSpc>
              <a:buFontTx/>
              <a:buAutoNum type="arabicParenR" startAt="3"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ambria"/>
                <a:cs typeface="Cambria"/>
              </a:rPr>
              <a:t>Connect with Graduate Students and Graduate Programs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27650" name="Picture 2" descr="http://upload.wikimedia.org/wikipedia/commons/archive/b/b4/20070311100827!A_large_blank_world_map_with_oceans_marked_in_blu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8610600" cy="449579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5-Point Star 4"/>
          <p:cNvSpPr/>
          <p:nvPr/>
        </p:nvSpPr>
        <p:spPr bwMode="auto">
          <a:xfrm>
            <a:off x="1752600" y="31242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1752600" y="32766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1676400" y="32004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914400" y="30480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6705600" y="54102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7620000" y="5257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3733800" y="27432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3810000" y="28194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1905000" y="32766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2057400" y="2971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1905000" y="30480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1143000" y="38100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3657600" y="28194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4038600" y="28956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4343400" y="25146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7239000" y="32766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4114800" y="26670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2438400" y="4876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4038600" y="2590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6934200" y="32766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6858000" y="3733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838200" y="3352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4343400" y="32766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1676400" y="35814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1219200" y="32004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1066800" y="32766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1" name="5-Point Star 30"/>
          <p:cNvSpPr/>
          <p:nvPr/>
        </p:nvSpPr>
        <p:spPr bwMode="auto">
          <a:xfrm>
            <a:off x="1066800" y="31242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2" name="5-Point Star 31"/>
          <p:cNvSpPr/>
          <p:nvPr/>
        </p:nvSpPr>
        <p:spPr bwMode="auto">
          <a:xfrm>
            <a:off x="1524000" y="32004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3" name="5-Point Star 32"/>
          <p:cNvSpPr/>
          <p:nvPr/>
        </p:nvSpPr>
        <p:spPr bwMode="auto">
          <a:xfrm>
            <a:off x="1371600" y="34290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4" name="5-Point Star 33"/>
          <p:cNvSpPr/>
          <p:nvPr/>
        </p:nvSpPr>
        <p:spPr bwMode="auto">
          <a:xfrm>
            <a:off x="1981200" y="32004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5" name="5-Point Star 34"/>
          <p:cNvSpPr/>
          <p:nvPr/>
        </p:nvSpPr>
        <p:spPr bwMode="auto">
          <a:xfrm>
            <a:off x="1676400" y="3352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6" name="5-Point Star 35"/>
          <p:cNvSpPr/>
          <p:nvPr/>
        </p:nvSpPr>
        <p:spPr bwMode="auto">
          <a:xfrm>
            <a:off x="1828800" y="3352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1219200" y="33528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38" name="5-Point Star 37"/>
          <p:cNvSpPr/>
          <p:nvPr/>
        </p:nvSpPr>
        <p:spPr bwMode="auto">
          <a:xfrm>
            <a:off x="7772400" y="5867400"/>
            <a:ext cx="7620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239000" cy="6248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3600" dirty="0" smtClean="0">
                <a:latin typeface="Cambria"/>
                <a:cs typeface="Cambria"/>
              </a:rPr>
              <a:t>Do you want help finding a PPUMP mentor?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543800" cy="4572000"/>
          </a:xfrm>
        </p:spPr>
        <p:txBody>
          <a:bodyPr>
            <a:normAutofit/>
          </a:bodyPr>
          <a:lstStyle/>
          <a:p>
            <a:r>
              <a:rPr lang="en-US" altLang="ja-JP" sz="3000" dirty="0" smtClean="0">
                <a:solidFill>
                  <a:srgbClr val="FF0000"/>
                </a:solidFill>
              </a:rPr>
              <a:t>My contact info……</a:t>
            </a:r>
          </a:p>
          <a:p>
            <a:pPr eaLnBrk="1" hangingPunct="1"/>
            <a:endParaRPr lang="en-US" altLang="ja-JP" sz="3000" dirty="0" smtClean="0"/>
          </a:p>
          <a:p>
            <a:pPr eaLnBrk="1" hangingPunct="1"/>
            <a:endParaRPr lang="en-US" altLang="ja-JP" sz="3000" dirty="0" smtClean="0"/>
          </a:p>
          <a:p>
            <a:pPr eaLnBrk="1" hangingPunct="1"/>
            <a:r>
              <a:rPr lang="en-US" altLang="ja-JP" sz="3000" dirty="0" smtClean="0"/>
              <a:t> PPUMP Initiative Directors:</a:t>
            </a:r>
            <a:endParaRPr lang="en-US" altLang="ja-JP" sz="3000" dirty="0" smtClean="0"/>
          </a:p>
          <a:p>
            <a:pPr lvl="1"/>
            <a:r>
              <a:rPr lang="en-US" altLang="ja-JP" sz="2400" dirty="0" smtClean="0"/>
              <a:t>Anna</a:t>
            </a:r>
            <a:r>
              <a:rPr lang="en-US" altLang="ja-JP" sz="2400" dirty="0" smtClean="0"/>
              <a:t>-Marie Jaeschke </a:t>
            </a:r>
            <a:r>
              <a:rPr sz="2400" dirty="0" smtClean="0">
                <a:hlinkClick r:id="rId3"/>
              </a:rPr>
              <a:t>amc.jaeschke@gmail.com</a:t>
            </a:r>
            <a:endParaRPr lang="en-US" sz="2400" dirty="0" smtClean="0"/>
          </a:p>
          <a:p>
            <a:pPr lvl="1"/>
            <a:r>
              <a:rPr lang="en-US" altLang="ja-JP" sz="2400" dirty="0" smtClean="0"/>
              <a:t>Chelsea </a:t>
            </a:r>
            <a:r>
              <a:rPr lang="en-US" altLang="ja-JP" sz="2400" dirty="0" err="1" smtClean="0"/>
              <a:t>Pierotti</a:t>
            </a:r>
            <a:r>
              <a:rPr lang="en-US" altLang="ja-JP" sz="2400" dirty="0" smtClean="0"/>
              <a:t> </a:t>
            </a:r>
            <a:r>
              <a:rPr lang="en-US" sz="2400" dirty="0">
                <a:hlinkClick r:id="rId4"/>
              </a:rPr>
              <a:t>Chelsea.Pierotti@</a:t>
            </a:r>
            <a:r>
              <a:rPr lang="en-US" sz="2400" dirty="0" smtClean="0">
                <a:hlinkClick r:id="rId4"/>
              </a:rPr>
              <a:t>unco.edu</a:t>
            </a:r>
            <a:endParaRPr lang="en-US" altLang="ja-JP" sz="2400" dirty="0" smtClean="0"/>
          </a:p>
          <a:p>
            <a:pPr eaLnBrk="1" hangingPunct="1">
              <a:buNone/>
            </a:pPr>
            <a:r>
              <a:rPr lang="en-US" altLang="ja-JP" sz="3000" dirty="0" smtClean="0"/>
              <a:t> </a:t>
            </a:r>
          </a:p>
          <a:p>
            <a:pPr eaLnBrk="1" hangingPunct="1"/>
            <a:endParaRPr lang="en-US" altLang="ja-JP" sz="3600" dirty="0" smtClean="0"/>
          </a:p>
          <a:p>
            <a:pPr eaLnBrk="1" hangingPunct="1">
              <a:buFont typeface="Wingdings" charset="2"/>
              <a:buNone/>
            </a:pPr>
            <a:endParaRPr lang="en-US" altLang="ja-JP" sz="3600" dirty="0" smtClean="0"/>
          </a:p>
          <a:p>
            <a:pPr eaLnBrk="1" hangingPunct="1"/>
            <a:endParaRPr lang="ja-JP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239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GAME PLAN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Cambria"/>
                <a:cs typeface="Cambria"/>
              </a:rPr>
              <a:t>Background: What </a:t>
            </a:r>
            <a:r>
              <a:rPr lang="en-US" dirty="0" smtClean="0">
                <a:latin typeface="Cambria"/>
                <a:cs typeface="Cambria"/>
              </a:rPr>
              <a:t>is applied sport, exercise, and performance psychology?</a:t>
            </a:r>
            <a:endParaRPr lang="en-US" sz="3000" dirty="0" smtClean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Cambria"/>
                <a:cs typeface="Cambria"/>
              </a:rPr>
              <a:t>Who is a Sport Psychology Consultant and what do they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How your education can bring you into the field.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Getting involved! </a:t>
            </a:r>
            <a:endParaRPr lang="en-US" sz="30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191000"/>
            <a:ext cx="248117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ambria"/>
                <a:cs typeface="Cambria"/>
              </a:rPr>
              <a:t>Thank you! </a:t>
            </a:r>
            <a:br>
              <a:rPr lang="en-US" sz="5400" dirty="0" smtClean="0">
                <a:latin typeface="Cambria"/>
                <a:cs typeface="Cambria"/>
              </a:rPr>
            </a:br>
            <a:r>
              <a:rPr lang="en-US" sz="5400" dirty="0" smtClean="0">
                <a:latin typeface="Cambria"/>
                <a:cs typeface="Cambria"/>
              </a:rPr>
              <a:t/>
            </a:r>
            <a:br>
              <a:rPr lang="en-US" sz="5400" dirty="0" smtClean="0">
                <a:latin typeface="Cambria"/>
                <a:cs typeface="Cambria"/>
              </a:rPr>
            </a:br>
            <a:r>
              <a:rPr lang="en-US" sz="5400" dirty="0" smtClean="0">
                <a:latin typeface="Cambria"/>
                <a:cs typeface="Cambria"/>
              </a:rPr>
              <a:t/>
            </a:r>
            <a:br>
              <a:rPr lang="en-US" sz="5400" dirty="0" smtClean="0">
                <a:latin typeface="Cambria"/>
                <a:cs typeface="Cambria"/>
              </a:rPr>
            </a:br>
            <a:r>
              <a:rPr lang="en-US" sz="5400" dirty="0" smtClean="0">
                <a:latin typeface="Cambria"/>
                <a:cs typeface="Cambria"/>
              </a:rPr>
              <a:t>Questions??</a:t>
            </a:r>
            <a:endParaRPr lang="en-US" sz="5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3657600" cy="1355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6000" dirty="0" smtClean="0">
                <a:latin typeface="Cambria"/>
                <a:cs typeface="Cambria"/>
              </a:rPr>
              <a:t>AASP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543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Premier</a:t>
            </a:r>
            <a:r>
              <a:rPr lang="en-US" altLang="ja-JP" sz="2800" dirty="0" smtClean="0"/>
              <a:t> global </a:t>
            </a:r>
            <a:r>
              <a:rPr lang="en-US" altLang="ja-JP" sz="2800" dirty="0" smtClean="0"/>
              <a:t>sport and exercise psychology organization 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Promotes the ethical practice, science and advocacy of the psychology of sport, exercise and health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Provides certification to qualified professionals who practice sport,</a:t>
            </a:r>
            <a:r>
              <a:rPr lang="en-US" altLang="ja-JP" sz="2800" dirty="0" smtClean="0"/>
              <a:t> performance, exercise</a:t>
            </a:r>
            <a:r>
              <a:rPr lang="en-US" altLang="ja-JP" sz="2800" dirty="0" smtClean="0"/>
              <a:t>, and health psychology 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152400"/>
            <a:ext cx="3278293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100" dirty="0" smtClean="0">
                <a:latin typeface="Cambria"/>
                <a:cs typeface="Cambria"/>
              </a:rPr>
              <a:t>Performance Enhancement</a:t>
            </a:r>
            <a:endParaRPr lang="en-US" sz="4100" dirty="0">
              <a:latin typeface="Cambria"/>
              <a:cs typeface="Cambria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638800" cy="5334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sz="2800" dirty="0" smtClean="0"/>
              <a:t>Applying and teaching psychological skills that can both improve and eliminate barriers to optimal performance. </a:t>
            </a:r>
          </a:p>
          <a:p>
            <a:pPr eaLnBrk="1" hangingPunct="1"/>
            <a:r>
              <a:rPr lang="en-US" altLang="ja-JP" sz="2800" dirty="0" smtClean="0">
                <a:solidFill>
                  <a:schemeClr val="tx1"/>
                </a:solidFill>
              </a:rPr>
              <a:t>Psychological skills: </a:t>
            </a:r>
          </a:p>
          <a:p>
            <a:pPr lvl="1"/>
            <a:r>
              <a:rPr lang="en-US" altLang="ja-JP" sz="2400" dirty="0" smtClean="0"/>
              <a:t>I</a:t>
            </a:r>
            <a:r>
              <a:rPr lang="en-US" altLang="ja-JP" sz="2400" dirty="0" smtClean="0">
                <a:solidFill>
                  <a:schemeClr val="tx1"/>
                </a:solidFill>
              </a:rPr>
              <a:t>magery</a:t>
            </a:r>
          </a:p>
          <a:p>
            <a:pPr lvl="1"/>
            <a:r>
              <a:rPr lang="en-US" altLang="ja-JP" sz="2400" dirty="0" smtClean="0"/>
              <a:t>G</a:t>
            </a:r>
            <a:r>
              <a:rPr lang="en-US" altLang="ja-JP" sz="2400" dirty="0" smtClean="0">
                <a:solidFill>
                  <a:schemeClr val="tx1"/>
                </a:solidFill>
              </a:rPr>
              <a:t>oal setting/Self-monitoring</a:t>
            </a:r>
          </a:p>
          <a:p>
            <a:pPr lvl="1"/>
            <a:r>
              <a:rPr lang="en-US" altLang="ja-JP" sz="2400" dirty="0" smtClean="0"/>
              <a:t>S</a:t>
            </a:r>
            <a:r>
              <a:rPr lang="en-US" altLang="ja-JP" sz="2400" dirty="0" smtClean="0">
                <a:solidFill>
                  <a:schemeClr val="tx1"/>
                </a:solidFill>
              </a:rPr>
              <a:t>elf-talk</a:t>
            </a:r>
          </a:p>
          <a:p>
            <a:pPr lvl="1"/>
            <a:r>
              <a:rPr lang="en-US" altLang="ja-JP" sz="2400" dirty="0" smtClean="0"/>
              <a:t>A</a:t>
            </a:r>
            <a:r>
              <a:rPr lang="en-US" altLang="ja-JP" sz="2400" dirty="0" smtClean="0">
                <a:solidFill>
                  <a:schemeClr val="tx1"/>
                </a:solidFill>
              </a:rPr>
              <a:t>nxiety/Stress </a:t>
            </a:r>
            <a:r>
              <a:rPr lang="en-US" altLang="ja-JP" sz="2400" dirty="0" smtClean="0"/>
              <a:t>management</a:t>
            </a:r>
          </a:p>
          <a:p>
            <a:pPr lvl="1"/>
            <a:r>
              <a:rPr lang="en-US" altLang="ja-JP" sz="2400" dirty="0" smtClean="0"/>
              <a:t>Attentional focus</a:t>
            </a:r>
          </a:p>
          <a:p>
            <a:pPr lvl="1"/>
            <a:r>
              <a:rPr lang="en-US" altLang="ja-JP" sz="2400" dirty="0" smtClean="0"/>
              <a:t>Relaxation</a:t>
            </a:r>
          </a:p>
          <a:p>
            <a:pPr lvl="1"/>
            <a:r>
              <a:rPr lang="en-US" altLang="ja-JP" sz="2400" dirty="0" smtClean="0"/>
              <a:t>Team Building</a:t>
            </a:r>
            <a:r>
              <a:rPr lang="en-US" altLang="ja-JP" sz="2400" dirty="0" smtClean="0"/>
              <a:t>/</a:t>
            </a:r>
            <a:r>
              <a:rPr lang="en-US" altLang="ja-JP" sz="2400" dirty="0" smtClean="0"/>
              <a:t>Cohesion</a:t>
            </a:r>
          </a:p>
          <a:p>
            <a:pPr lvl="1">
              <a:buNone/>
            </a:pPr>
            <a:r>
              <a:rPr lang="en-US" altLang="ja-JP" sz="2400" dirty="0" smtClean="0"/>
              <a:t>https</a:t>
            </a:r>
            <a:r>
              <a:rPr lang="en-US" altLang="ja-JP" sz="2400" dirty="0" smtClean="0"/>
              <a:t>://</a:t>
            </a:r>
            <a:r>
              <a:rPr lang="en-US" altLang="ja-JP" sz="2400" dirty="0" err="1" smtClean="0"/>
              <a:t>www.youtube.com/watch?v</a:t>
            </a:r>
            <a:r>
              <a:rPr lang="en-US" altLang="ja-JP" sz="2400" dirty="0" smtClean="0"/>
              <a:t>=1xWSJSgfGb8</a:t>
            </a:r>
          </a:p>
          <a:p>
            <a:pPr eaLnBrk="1" hangingPunct="1">
              <a:buNone/>
            </a:pPr>
            <a:endParaRPr lang="ja-JP" alt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33600"/>
            <a:ext cx="26670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458200" cy="593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latin typeface="Cambria"/>
                <a:cs typeface="Cambria"/>
              </a:rPr>
              <a:t>Social Psychology</a:t>
            </a:r>
            <a:endParaRPr lang="en-US" altLang="ja-JP" dirty="0" smtClean="0">
              <a:latin typeface="Cambria"/>
              <a:cs typeface="Cambria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416"/>
            <a:ext cx="7467600" cy="48463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ja-JP" dirty="0" smtClean="0"/>
              <a:t>Addresses research, theory, and interventions focusing upon individual and group processes in sport and exercise </a:t>
            </a:r>
            <a:r>
              <a:rPr lang="en-US" altLang="ja-JP" dirty="0" smtClean="0"/>
              <a:t>settings</a:t>
            </a:r>
          </a:p>
          <a:p>
            <a:pPr eaLnBrk="1" hangingPunct="1">
              <a:buNone/>
            </a:pPr>
            <a:endParaRPr lang="en-US" altLang="ja-JP" dirty="0" smtClean="0"/>
          </a:p>
          <a:p>
            <a:pPr eaLnBrk="1" hangingPunct="1"/>
            <a:r>
              <a:rPr lang="en-US" altLang="ja-JP" dirty="0" smtClean="0"/>
              <a:t>Topics of Interest:</a:t>
            </a:r>
          </a:p>
          <a:p>
            <a:pPr lvl="1" eaLnBrk="1" hangingPunct="1"/>
            <a:r>
              <a:rPr lang="en-US" altLang="ja-JP" sz="2600" dirty="0" smtClean="0"/>
              <a:t>Disability in Sport &amp; Exercise</a:t>
            </a:r>
          </a:p>
          <a:p>
            <a:pPr lvl="1" eaLnBrk="1" hangingPunct="1"/>
            <a:r>
              <a:rPr lang="en-US" altLang="ja-JP" sz="2600" dirty="0" smtClean="0"/>
              <a:t>Youth Sports</a:t>
            </a:r>
          </a:p>
          <a:p>
            <a:pPr lvl="1" eaLnBrk="1" hangingPunct="1"/>
            <a:r>
              <a:rPr lang="en-US" altLang="ja-JP" sz="2600" dirty="0" smtClean="0"/>
              <a:t>Peer Relationships</a:t>
            </a:r>
          </a:p>
          <a:p>
            <a:pPr lvl="1" eaLnBrk="1" hangingPunct="1"/>
            <a:r>
              <a:rPr lang="en-US" altLang="ja-JP" sz="2600" dirty="0" smtClean="0"/>
              <a:t>Sport Fandom</a:t>
            </a:r>
          </a:p>
          <a:p>
            <a:pPr eaLnBrk="1" hangingPunct="1"/>
            <a:endParaRPr lang="en-US" altLang="ja-JP" sz="2800" dirty="0" smtClean="0"/>
          </a:p>
          <a:p>
            <a:pPr eaLnBrk="1" hangingPunct="1">
              <a:buFont typeface="Wingdings" charset="2"/>
              <a:buNone/>
            </a:pPr>
            <a:endParaRPr lang="en-US" altLang="ja-JP" sz="2800" dirty="0" smtClean="0"/>
          </a:p>
          <a:p>
            <a:pPr eaLnBrk="1" hangingPunct="1"/>
            <a:endParaRPr lang="ja-JP" altLang="en-US" sz="2800" dirty="0" smtClean="0"/>
          </a:p>
        </p:txBody>
      </p:sp>
      <p:sp>
        <p:nvSpPr>
          <p:cNvPr id="4098" name="AutoShape 2" descr="data:image/jpg;base64,/9j/4AAQSkZJRgABAQAAAQABAAD/2wCEAAkGBhQSEBUUExQUFRUWFyIWGRgXGRgeHRsdHBsdGhkYHBcdGyYfHiUlHB8fIC8hJScqLCwsHCAxNTAqNSYrLCkBCQoKDgwOGg8PGiokHyQpNTUuKiwqLCwsKiktKi40KSwsLCwsLCopKS8uKSosLSkpLCkpLCwsKSksLCwpLikpKf/AABEIAFwAiAMBIgACEQEDEQH/xAAbAAABBQEBAAAAAAAAAAAAAAAEAAEDBQYCB//EAD4QAAIBAwMBBgMFBAgHAAAAAAECEQMSIQAEMQUGEyJBUWEycYEjQpGhsRRSwdEHJDNDcoLw8RUWYmOSouH/xAAZAQACAwEAAAAAAAAAAAAAAAACAwABBAX/xAArEQACAgEDAQYGAwAAAAAAAAABAgARAxIhMUEEEyJRofAUYXGBkfEyscH/2gAMAwEAAhEDEQA/APEY05Gr9eys/DVH1Ujn5E6gfaPb4rQWBMkMD4fET6HJ1YWxcq5TRpRq0PQKtl/ht9bh628HPONQ/wDCnkACZNogjJwY59xqqMIUYFGmjRNbYOjWMpDRMHn18vbSoUoYSNVIRtIe5McHiePp+uiq3THFptgMJk+UG1rpGCDGPceujam4EC3GB+I/TUW76q1U2kEg4UZMzA8/MwPwHpqyIsNcv+x/Y5d0KLgqQ1Q0agY8FvgKgDHhPxE88DwnVT1/snU2tNKhZWR2K4wQwmQR9DwTHnGrPoXUatOgFo1Cv2kVBdZnxKhJGYIYj5jkaH7Tb2qaK06rye8LASG4kM4c+IAn158+J0VrVdZN7mX0o05GlboYc5jTxroUyfLXJGqki0tKNLUki0tNp9SSH0+uVl4qN+WpE7RVh94f+I1taHZ/ZlSHLAgY8MtOBAIoBWgmZkyPms87/sxs6FpqBzf4lCtt2FpAYEsAMgcrAPto1syiAJkh2prceA/5fedOvah5k06RMzNpmcZmeca0u46NsPEFWvgXKwSmQwDWmPtB5escjz01Dstswrl3fEERSIBHz70eKIJXhTi48i9/OTSK2Ey1XrhaqahRJK2wRK484PnrjedV7xQtoEGZHJ5wZb3H4DWh3PZXbGswSqwRQF+AzeYMfGwGCPvCTxpN2DAfNZbD8MBiwwCC+IUQQZnIiBqEkSwt8TLncCIPzGmo1AHUnhTOOcZxrRf8n/aMJapTC+GwqG5hQ93w+pgMcrEzOott2TEP3tdKYXgw5mCZwVEeUTz7DOhBs0JZQqLll2Vp7EsatV2pd2QVMkXMScAKGLQBJgj3xA0/bQ7bdvUr7ZXlVuqsFIBdqmGIJxg8wBCjA86qj2XJQfa07izW58LWqCYfAyfCCcHHro/o+3VadWiwZDXtAZgQTTIaMtAA7xRyQpJX00piQbjBVURM5t9nTKi5iGPpB8/SPT3/AE056elygVFa7BxEY55n8Y+utQ/Z+3ZmnZQLMwmu8IFN0gd4xJJtPwgLAukMYOstuuksrlEZapALHuyDhRJOPKM/Q4xp4e+kUyEdYz9KYAkMpAE4JHA+X58aZdpUx94HPI/OeOddN0eqqK7CwNNtxgm1rSY5wcZ99KlsdxBZVqELyRJj3/8AujKirowd/ObHoDbe1LRtgWgurUatSs/k6peCkSDlcjPsNY/tBsxT3NZVW1BUYKJmFmVF3spHrorcbHdUgBWpOiholktyLiwDQG4uMA8T65O33UyUBppBiCFFi2j0WmwgjEzJIMkkEHWcLRjHy2AKmXUDz49on8NNq3bqrE+KiDHsT5edwPpOlo+Iu56PueiIqMbqwIdVAZQl1zCmZlmKMrMCUKkkMYDZIp6/Tn2u5fxIS7FWenMi0gNNwBksRwQLs5EaVXb1894CXvBEq0ki/wAIZafImmYBxmB4s90enlQJFUkLaWHeDEy8fYcEm0e5b6O0Nk2YwdaobUSM1zddcTalolwQy+YAAFtwEjDHxJzBGpWrGfHLwCI71csZDRcjCGCEWqMyACMabco8IyMSwmR42zcAygKoOWCKBGYX93UtBGVBVKbixktFy1IyVpGCYWSW8wfr5RgqrYlqzsd50aoAQVFkooVoNshQ4VRCieD4iskQMROpNxVLl8KHfDuwBL5ABJK+EiMWAYBHnquqbghVgZKtepaVEu3LBsMCJiBy0x52XTei1KqhnWE7zu2ZWYiCAw/vJkrcTiPGOcgR2xgU3IlKuU7rwYf1LpFcrtWp1ac7moqKQqixWHiJQLmDMsZJxxAAhqdEXbE0alQCrTfDimzBpYOzQMBYbiwkRgwSNX+x3T1t33txZaMgXNE2qC+eSSSFjOq7tXuVr1KdZEqi+nbLqy5RvCYtPIJPp4G0rDpY35zRmLL4fLiUO1X9pIBUJTRGD5WAWEqqzIcWiQBHh8xjU3Uqn9Vp0hXpVHpoayU5YTTicd4RhVX4BGBIWc6bo267rZ1+6WkQu4corrcAyhQpBaYwfaJYeWs31RqlTcIx71qzhqbmokAShwoBj4WmBwI9c5wxvTewjToCaz/Iw5OopuDUSoqkMt3HBi6QtxyVX1njPOiaXSVpA09uKRqNSJefGYw8FKgUM3JlAQB5k2nVZ0oCpQqDvLXRw4vA+JlfvFJESrgAZ4UH5a2vaDtRW3fSUtipXFQUqh8Mp4GJeYgXAcrAxPlpija+kxg6bvrMQ9JX3dZajEpTdhLkh3g8FpIBgZz8onFn03eU6JLIvhIxc7UzFzXFQTJEwGAOBMjxZC2vZjcNCVawVC7GASwFgFzmCOARyZOrDrvTqdRFooIYQyz4iiAnLeRZzcTxPsFA0LOTyY9cqigBIe0HT1cFFdgTBpoSbR4GqKQx5A+FTOAxmIAFBstxVp1klShm3JKDII5n4YJMjABOY1z2i3dVKyIXb7NQR6gsJJjMA4Mcfjrvs91SijH9ppu6vhnRoKrH3Fgfe5jlZEaMb1FMttfSbDdV3sL1K4MLBk33yRdayggESeYI9+dLVXvv6Pt/uqpqpSNgCBWrVEBICi2LjMBYH++loXRidoYs8Qk9ltyiszCiltNVmpWpNBYmXiWILMAAYEx89Fr2UrH4f2EkkFaavRcvaJsAC5wZMng8aM2/X9vTRkRNyLrJIO3QzTYsrSFOZOcGYE6GrdYpSCtF8DIatJIChVSVpqQBGM/ljR/E1sKlaMBslj+J12e3waum6/q22FCwNTqTLELc7qVpsbRcrTN3kSZnQVfrxFClW71a70qgaooYrPjtlwVMgjyMg3E+Uah6c9RaYo06IN3hvqFwRdgFT3gVREDOBacQZ0ONo9FEWohDPuqcyyt8DO5PhYgAqyKOQSG8wdGHB+vlBOnlT8zGealUfa/CsGoIM+IlgtwICzmBySSTJOr+stShSdxVatcwIBABLwKYUQBJIhf9zMnW+g01NTd+A99NS04MsblMMBkySwUmIHEGc32h6qlhXvHRgwcAF5uHDQwjmfvZiREaScDNZMP4xcZVQLsfiWHafc1NlToUaVQ/tCG6oyEg3vdeqEeQm2Z8xHOA6HaiqarLVc1nYA/EZFiwFEBgIJuBtmfIHVXs+oJWr1alVmJhisKZM4J5IBgQB6t7aM6QO7plWAKxIfAyQCQGz979PLjQjwCo5W1tqmn6AgOyrwZBYuDM/wB2oJJgEmVLHAyTxOtJ1Do1Lb925pf1elVMC05Qi5ikEszY+L4mPPA1jeyfUVKV6a8N8sEqR6xxrZ9X6j3m02yhpuZbucd0sVMH/uWD6j11iyswyr799Yb13R+n+zzbd9Aagla+adRbFsAU4NJyWumCLVwwiQwOhezO6DVS1SoKVO03s4Nv9nUKrAMkscD/ABD5Gy6luXdjSQwqrAv8RjxLYhObVBYCSRERwNUeypmm9gEkMKi45Kgxg+gMx6jXQD7V0mIp4LImv6Z3tcADFMoKrVD9xSFvTOJuQCMcSTaCdGbNacuyqAqeERJLx99mgSWMRhQAFAAzrOjqLorUrj3L1FqhQRDyCyzjgSfDIBYecat9xv0Tu1pspvN0sSBAz6TPsY4PuNLdTpFCF2VlJ3PEye/2AG6BrEEV2FxKzaGe1iF5kAAiPUak3G3bbvUNCiKlODSDOhIIjlj8NxXIIE8kQRqfq+1PeGJXwBw7j4jcDTSmbp95nwwdSbbr6nb1Ns1IEmsrmpefuwIttuiLgIYQGOPPVsxAB+U6eDEj6lPN/uWPZztw67cLWclhNrPDLbAhAzTFp+7Bb3jGlrC7R4yPX+Y/hpass3Q+kWmJSN5q1rn1j8NdHeH1P0J/hoFSfMg/jpwZOOfr+HtrNc4twvv9SJVg4xn0E+vMYznQ6nPl7xqVXHz9o1BzIeJMu5dqLB3b7PyM83XAQYAwxOPbWbqJU3Fa5U8IWBMgG0WgziTPkNaLqfTDTaBVarNNGI8ZsFQIzTJIUC4ZwPaTiFawUwowsAD/AA4j8btditQFzIrd2SR1h/8AR1slrEqwA7nBDAWks4VCy/fAJlgebfQ6ftTvP2gPuqZQoXF9Ikq8wxJRlglSB4oIjxYjIfs9uGpLuHUR9kzQJMWulsHE2wc+k86j6FuCu8ekB4e85IUwbpET52M2RkT76QcShZ0MGUnJpXrKDpnUWSpTZSQgVQwUAQGkAHHjAPmcm766u+k9XbvrmOHIcjmOLY/yhRI58+NZPqJdIC3KjjEleeSJ5ABOJjHz1b9I+zcAkNYwn0zIJzzED2Ptq1xqYnPkbTzC+l71e+ak2SGJRhyAWJH65HIMjVluuk+JXvQhQxFuWOD4Y95+mq+vRWnVWqwikV7u4KoKGWIUnNxAGGIyFg5GS9w1IqBNatUJBCMLMZklUUKIwxVsnHy1lZCG0zqYXR8WqVlRrVdfJHRgJB8LEBoYicMWyMc4zqPp3T3LtMiiBeWKt7wFJgNJEZMGfPTdRqQ9QRIaRj/ErCR6cnH72u+j71l7uo5JWo4UyZFovkQwYYCxwYnHOtrUu04+BSwLVYAv395sqnaGnuyuzqUkSizKERACUcwFfvLZLXEKYAESIjnAdQ6I1CtuFv8A7NFqIQBLq8FPvCDawmAc/KdaDptemN+KqkCnTqBgQcOaZZwQCAVHhCx+8R8hV/0k0iN5AyKVGnRJHqiBWn6g6XlQadpp7PmcMbaZraHkfL9dLUFGrHlM+n0/lpaTU6eLMFWjNN3s+Qj1J/1nT0h6kn/X56gDTBP+2NdUngj5aykTkQ4N5/6Ourjacfj+QjUdHiJPE8/PSXJzoZJfdT6lU2+43S08sKbUM/8ATTWndHnEH9fLVElO1VHoP5/wg/M6N3e3tWg8sWqISxJJnCz+MmfnoHc1Dg+0/prsY2DDUJjzKUbQYRsKCsq+Mqx8WGCwQxgyZBz5W/XQ9TabiiS9NWkNcCAriQAoA9oxb+AOl0ykGp1mIko0j68j8vKNAjtNVoVyEtKyRawLDmPM+nrqshGneO7Nq72l9YZVrK+3Bq0JFIMoqK58TMDYB5SCLisGFH3cag6cVNOR8QJVjnMAlTH1/wDXR/Ue0TVKJRqdG0iAAkWy3KQfCc8j6zrP9DqfaVB5Wz+Bj+Os+B9RJm/tuGsdTf8ARyj/ALRSdL1t74IZyB9oIj5v+Wi9nvKK0zVSjYLjSI7x2IVqbE2tAKiDm0CBdBE6pOhE/tm0MnxhVb3DKQR+GpOqVGG0IuJmvGY4FMQMDjTHcXcmDA2gAHkH14/owCv09ash6gpLcwZyJiBIUiRyR66FfoRSCu6oVaYYlQjHDFeIK+CfXj01ZbEA3lgreKuYYAie5qsDB9CAR6HXn9PcsGDDkR/KNU+7BukR2e0xsg5urm2XYOFIeizGOEZIGDJEklpOeM/UQJ1OJWB8Sz6Y8hHtMR7aKq0CqQtSoF/dkED5SDHPlqu6kSGiSYAgnn8dF2jZD9phxi2uVG/2PmoM+a/XBGm0dEzpayK4A3nRD0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t2.gstatic.com/images?q=tbn:ANd9GcRujQRU5auJv965rJmX2uHguqapnMjsaxYZivYccbawRcrNy_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2209800" cy="2759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4100" dirty="0" smtClean="0">
                <a:effectLst/>
                <a:latin typeface="Cambria"/>
                <a:cs typeface="Cambria"/>
              </a:rPr>
              <a:t>Health </a:t>
            </a:r>
            <a:r>
              <a:rPr lang="en-US" altLang="ja-JP" sz="4100" dirty="0" smtClean="0">
                <a:effectLst/>
                <a:latin typeface="Cambria"/>
                <a:cs typeface="Cambria"/>
              </a:rPr>
              <a:t>&amp; Exercise</a:t>
            </a:r>
            <a:r>
              <a:rPr lang="en-US" altLang="ja-JP" sz="4100" dirty="0" smtClean="0">
                <a:effectLst/>
                <a:latin typeface="Cambria"/>
                <a:cs typeface="Cambria"/>
              </a:rPr>
              <a:t> Psychology</a:t>
            </a:r>
            <a:endParaRPr lang="en-US" altLang="ja-JP" sz="4100" dirty="0" smtClean="0">
              <a:effectLst/>
              <a:latin typeface="Cambria"/>
              <a:cs typeface="Cambri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858000" cy="50593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dirty="0" smtClean="0"/>
              <a:t>The interaction between our psychological and physical well-being, </a:t>
            </a:r>
            <a:r>
              <a:rPr lang="en-US" altLang="ja-JP" dirty="0" smtClean="0"/>
              <a:t>motivation towards positive health behaviors, combating the obesity epidemic. 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Topics of Interest:</a:t>
            </a:r>
          </a:p>
          <a:p>
            <a:pPr lvl="1">
              <a:spcBef>
                <a:spcPct val="0"/>
              </a:spcBef>
            </a:pPr>
            <a:r>
              <a:rPr lang="en-US" altLang="ja-JP" sz="2600" dirty="0" smtClean="0"/>
              <a:t>Exercise Adherence</a:t>
            </a:r>
          </a:p>
          <a:p>
            <a:pPr lvl="1">
              <a:spcBef>
                <a:spcPct val="0"/>
              </a:spcBef>
            </a:pPr>
            <a:r>
              <a:rPr lang="en-US" altLang="ja-JP" sz="2600" dirty="0" smtClean="0"/>
              <a:t>Injury and </a:t>
            </a:r>
            <a:r>
              <a:rPr lang="en-US" altLang="ja-JP" sz="2600" dirty="0" smtClean="0"/>
              <a:t>Rehabilitation</a:t>
            </a:r>
          </a:p>
          <a:p>
            <a:pPr lvl="1">
              <a:spcBef>
                <a:spcPct val="0"/>
              </a:spcBef>
            </a:pPr>
            <a:r>
              <a:rPr lang="en-US" altLang="ja-JP" dirty="0" smtClean="0"/>
              <a:t>Stress and Coping</a:t>
            </a:r>
            <a:endParaRPr lang="en-US" altLang="ja-JP" sz="2600" dirty="0" smtClean="0"/>
          </a:p>
          <a:p>
            <a:pPr lvl="1">
              <a:spcBef>
                <a:spcPct val="0"/>
              </a:spcBef>
            </a:pPr>
            <a:r>
              <a:rPr lang="en-US" altLang="ja-JP" sz="2600" dirty="0" smtClean="0"/>
              <a:t>Psychological Benefits of</a:t>
            </a:r>
            <a:r>
              <a:rPr lang="en-US" altLang="ja-JP" sz="2600" dirty="0" smtClean="0"/>
              <a:t> Exercise</a:t>
            </a:r>
            <a:endParaRPr lang="en-US" altLang="ja-JP" sz="2600" dirty="0" smtClean="0"/>
          </a:p>
        </p:txBody>
      </p:sp>
      <p:pic>
        <p:nvPicPr>
          <p:cNvPr id="2050" name="Picture 2" descr="http://t3.gstatic.com/images?q=tbn:ANd9GcSTih5E5wNZYYrDDkMK3HENxNq7bVGjOhPDTF79JQPQc-D6RRwJxwHKl_V6K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505200"/>
            <a:ext cx="264896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CC-AASP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25963"/>
          </a:xfrm>
        </p:spPr>
        <p:txBody>
          <a:bodyPr/>
          <a:lstStyle/>
          <a:p>
            <a:r>
              <a:rPr lang="en-US" b="1" dirty="0" smtClean="0"/>
              <a:t>Certified Consultants of the Association for Applied Sport Psychology </a:t>
            </a:r>
            <a:r>
              <a:rPr lang="en-US" dirty="0" smtClean="0"/>
              <a:t>are members with a masters or doctorate degree who have completed training and coursework. </a:t>
            </a:r>
          </a:p>
          <a:p>
            <a:r>
              <a:rPr lang="en-US" dirty="0" smtClean="0"/>
              <a:t>Throughout graduate training, students work with teams (team building), individuals (consultation), exercise participants (health behavior counselor)... To name a few.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A CC-AASP May Work With....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257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Professional and/or amateur athletes/teams</a:t>
            </a:r>
          </a:p>
          <a:p>
            <a:r>
              <a:rPr lang="en-US" dirty="0" smtClean="0"/>
              <a:t>College athletes/teams</a:t>
            </a:r>
          </a:p>
          <a:p>
            <a:r>
              <a:rPr lang="en-US" dirty="0" smtClean="0"/>
              <a:t>Recreational and/or competitive athletes/teams</a:t>
            </a:r>
          </a:p>
          <a:p>
            <a:r>
              <a:rPr lang="en-US" dirty="0" smtClean="0"/>
              <a:t>Youth athletes/teams</a:t>
            </a:r>
          </a:p>
          <a:p>
            <a:r>
              <a:rPr lang="en-US" dirty="0" smtClean="0"/>
              <a:t>Exercise participants</a:t>
            </a:r>
          </a:p>
          <a:p>
            <a:r>
              <a:rPr lang="en-US" dirty="0" smtClean="0"/>
              <a:t>Military personnel</a:t>
            </a:r>
          </a:p>
          <a:p>
            <a:r>
              <a:rPr lang="en-US" dirty="0" smtClean="0"/>
              <a:t>Performers such as dancers and musicians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2730974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Educational Paths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professionals in AASP have entered through the psychology or kinesiology/sport sciences route. Ideal to take coursework in both. </a:t>
            </a:r>
          </a:p>
          <a:p>
            <a:r>
              <a:rPr lang="en-US" dirty="0" smtClean="0"/>
              <a:t>Masters in Sport and Exercise Psychology </a:t>
            </a:r>
          </a:p>
          <a:p>
            <a:r>
              <a:rPr lang="en-US" dirty="0" smtClean="0"/>
              <a:t>Doctorate in Kinesiology, Counseling Psychology, or Clinical Psychology</a:t>
            </a:r>
          </a:p>
          <a:p>
            <a:r>
              <a:rPr lang="en-US" dirty="0" smtClean="0"/>
              <a:t>Directory of Applied Programs in Sport and Exercise Psychology 10</a:t>
            </a:r>
            <a:r>
              <a:rPr lang="en-US" baseline="30000" dirty="0" smtClean="0"/>
              <a:t>th</a:t>
            </a:r>
            <a:r>
              <a:rPr lang="en-US" dirty="0" smtClean="0"/>
              <a:t> Edition (Sachs, Burke, &amp; Schweighardt)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2212</TotalTime>
  <Words>1051</Words>
  <Application>Microsoft Macintosh PowerPoint</Application>
  <PresentationFormat>On-screen Show (4:3)</PresentationFormat>
  <Paragraphs>148</Paragraphs>
  <Slides>20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Association for Applied Sport Psychology     </vt:lpstr>
      <vt:lpstr>GAME PLAN</vt:lpstr>
      <vt:lpstr>AASP</vt:lpstr>
      <vt:lpstr>Performance Enhancement</vt:lpstr>
      <vt:lpstr>Social Psychology</vt:lpstr>
      <vt:lpstr>Health &amp; Exercise Psychology</vt:lpstr>
      <vt:lpstr>CC-AASP</vt:lpstr>
      <vt:lpstr>A CC-AASP May Work With....</vt:lpstr>
      <vt:lpstr>Educational Paths</vt:lpstr>
      <vt:lpstr>Getting Experience</vt:lpstr>
      <vt:lpstr>Get Involved  NOW! </vt:lpstr>
      <vt:lpstr>Getting Involved</vt:lpstr>
      <vt:lpstr>AASP Membership Options</vt:lpstr>
      <vt:lpstr>AASP Conferences</vt:lpstr>
      <vt:lpstr>New Orleans, LA 2013</vt:lpstr>
      <vt:lpstr>Graduate Program Fair</vt:lpstr>
      <vt:lpstr>What is PPUMP?</vt:lpstr>
      <vt:lpstr>Connect with Graduate Students and Graduate Programs</vt:lpstr>
      <vt:lpstr>Do you want help finding a PPUMP mentor?</vt:lpstr>
      <vt:lpstr>Thank you!    Questions??</vt:lpstr>
    </vt:vector>
  </TitlesOfParts>
  <Company>West Virginia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for  Applied Sport Psychology  AASP</dc:title>
  <dc:creator>Sherry Binion</dc:creator>
  <cp:lastModifiedBy>Anna-Marie Jaeschke</cp:lastModifiedBy>
  <cp:revision>128</cp:revision>
  <dcterms:created xsi:type="dcterms:W3CDTF">2013-01-15T22:08:41Z</dcterms:created>
  <dcterms:modified xsi:type="dcterms:W3CDTF">2013-01-16T21:27:43Z</dcterms:modified>
</cp:coreProperties>
</file>