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3" r:id="rId2"/>
    <p:sldMasterId id="2147484047" r:id="rId3"/>
  </p:sldMasterIdLst>
  <p:notesMasterIdLst>
    <p:notesMasterId r:id="rId100"/>
  </p:notesMasterIdLst>
  <p:handoutMasterIdLst>
    <p:handoutMasterId r:id="rId101"/>
  </p:handoutMasterIdLst>
  <p:sldIdLst>
    <p:sldId id="405" r:id="rId4"/>
    <p:sldId id="683" r:id="rId5"/>
    <p:sldId id="766" r:id="rId6"/>
    <p:sldId id="767" r:id="rId7"/>
    <p:sldId id="768" r:id="rId8"/>
    <p:sldId id="774" r:id="rId9"/>
    <p:sldId id="769" r:id="rId10"/>
    <p:sldId id="770" r:id="rId11"/>
    <p:sldId id="764" r:id="rId12"/>
    <p:sldId id="771" r:id="rId13"/>
    <p:sldId id="853" r:id="rId14"/>
    <p:sldId id="772" r:id="rId15"/>
    <p:sldId id="775" r:id="rId16"/>
    <p:sldId id="776" r:id="rId17"/>
    <p:sldId id="777" r:id="rId18"/>
    <p:sldId id="778" r:id="rId19"/>
    <p:sldId id="779" r:id="rId20"/>
    <p:sldId id="780" r:id="rId21"/>
    <p:sldId id="781" r:id="rId22"/>
    <p:sldId id="782" r:id="rId23"/>
    <p:sldId id="784" r:id="rId24"/>
    <p:sldId id="785" r:id="rId25"/>
    <p:sldId id="786" r:id="rId26"/>
    <p:sldId id="787" r:id="rId27"/>
    <p:sldId id="788" r:id="rId28"/>
    <p:sldId id="789" r:id="rId29"/>
    <p:sldId id="790" r:id="rId30"/>
    <p:sldId id="792" r:id="rId31"/>
    <p:sldId id="793" r:id="rId32"/>
    <p:sldId id="794" r:id="rId33"/>
    <p:sldId id="795" r:id="rId34"/>
    <p:sldId id="796" r:id="rId35"/>
    <p:sldId id="797" r:id="rId36"/>
    <p:sldId id="798" r:id="rId37"/>
    <p:sldId id="799" r:id="rId38"/>
    <p:sldId id="800" r:id="rId39"/>
    <p:sldId id="802" r:id="rId40"/>
    <p:sldId id="803" r:id="rId41"/>
    <p:sldId id="804" r:id="rId42"/>
    <p:sldId id="805" r:id="rId43"/>
    <p:sldId id="806" r:id="rId44"/>
    <p:sldId id="807" r:id="rId45"/>
    <p:sldId id="808" r:id="rId46"/>
    <p:sldId id="809" r:id="rId47"/>
    <p:sldId id="810" r:id="rId48"/>
    <p:sldId id="811" r:id="rId49"/>
    <p:sldId id="812" r:id="rId50"/>
    <p:sldId id="813" r:id="rId51"/>
    <p:sldId id="814" r:id="rId52"/>
    <p:sldId id="815" r:id="rId53"/>
    <p:sldId id="816" r:id="rId54"/>
    <p:sldId id="817" r:id="rId55"/>
    <p:sldId id="818" r:id="rId56"/>
    <p:sldId id="819" r:id="rId57"/>
    <p:sldId id="820" r:id="rId58"/>
    <p:sldId id="821" r:id="rId59"/>
    <p:sldId id="822" r:id="rId60"/>
    <p:sldId id="823" r:id="rId61"/>
    <p:sldId id="824" r:id="rId62"/>
    <p:sldId id="825" r:id="rId63"/>
    <p:sldId id="826" r:id="rId64"/>
    <p:sldId id="827" r:id="rId65"/>
    <p:sldId id="828" r:id="rId66"/>
    <p:sldId id="829" r:id="rId67"/>
    <p:sldId id="830" r:id="rId68"/>
    <p:sldId id="831" r:id="rId69"/>
    <p:sldId id="832" r:id="rId70"/>
    <p:sldId id="834" r:id="rId71"/>
    <p:sldId id="835" r:id="rId72"/>
    <p:sldId id="836" r:id="rId73"/>
    <p:sldId id="837" r:id="rId74"/>
    <p:sldId id="838" r:id="rId75"/>
    <p:sldId id="839" r:id="rId76"/>
    <p:sldId id="840" r:id="rId77"/>
    <p:sldId id="841" r:id="rId78"/>
    <p:sldId id="842" r:id="rId79"/>
    <p:sldId id="843" r:id="rId80"/>
    <p:sldId id="848" r:id="rId81"/>
    <p:sldId id="844" r:id="rId82"/>
    <p:sldId id="849" r:id="rId83"/>
    <p:sldId id="845" r:id="rId84"/>
    <p:sldId id="846" r:id="rId85"/>
    <p:sldId id="847" r:id="rId86"/>
    <p:sldId id="850" r:id="rId87"/>
    <p:sldId id="851" r:id="rId88"/>
    <p:sldId id="855" r:id="rId89"/>
    <p:sldId id="856" r:id="rId90"/>
    <p:sldId id="857" r:id="rId91"/>
    <p:sldId id="860" r:id="rId92"/>
    <p:sldId id="862" r:id="rId93"/>
    <p:sldId id="858" r:id="rId94"/>
    <p:sldId id="859" r:id="rId95"/>
    <p:sldId id="861" r:id="rId96"/>
    <p:sldId id="682" r:id="rId97"/>
    <p:sldId id="863" r:id="rId98"/>
    <p:sldId id="864" r:id="rId99"/>
  </p:sldIdLst>
  <p:sldSz cx="9144000" cy="6858000" type="screen4x3"/>
  <p:notesSz cx="6858000" cy="9107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AFE7"/>
    <a:srgbClr val="FFCCCC"/>
    <a:srgbClr val="FFFF99"/>
    <a:srgbClr val="F6FC04"/>
    <a:srgbClr val="FBFE94"/>
    <a:srgbClr val="FFC000"/>
    <a:srgbClr val="99CCFF"/>
    <a:srgbClr val="CCFF99"/>
    <a:srgbClr val="CCFFFF"/>
    <a:srgbClr val="FFD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77" autoAdjust="0"/>
  </p:normalViewPr>
  <p:slideViewPr>
    <p:cSldViewPr>
      <p:cViewPr varScale="1">
        <p:scale>
          <a:sx n="69" d="100"/>
          <a:sy n="69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52"/>
    </p:cViewPr>
  </p:sorterViewPr>
  <p:notesViewPr>
    <p:cSldViewPr>
      <p:cViewPr varScale="1">
        <p:scale>
          <a:sx n="57" d="100"/>
          <a:sy n="57" d="100"/>
        </p:scale>
        <p:origin x="-2472" y="-72"/>
      </p:cViewPr>
      <p:guideLst>
        <p:guide orient="horz" pos="286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99921577992436E-2"/>
          <c:y val="0.19143843617287495"/>
          <c:w val="0.8982630272952854"/>
          <c:h val="0.71172962226640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z-score</c:v>
                </c:pt>
              </c:strCache>
            </c:strRef>
          </c:tx>
          <c:spPr>
            <a:solidFill>
              <a:srgbClr val="D8D688"/>
            </a:solidFill>
            <a:ln w="10694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0.75</c:v>
                </c:pt>
                <c:pt idx="1">
                  <c:v>0.48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72763264"/>
        <c:axId val="72764800"/>
      </c:barChart>
      <c:catAx>
        <c:axId val="72763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6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16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727648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2764800"/>
        <c:scaling>
          <c:orientation val="minMax"/>
          <c:max val="0.8"/>
          <c:min val="-0.5"/>
        </c:scaling>
        <c:delete val="0"/>
        <c:axPos val="l"/>
        <c:majorGridlines>
          <c:spPr>
            <a:ln w="10694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6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16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72763264"/>
        <c:crosses val="autoZero"/>
        <c:crossBetween val="between"/>
        <c:majorUnit val="0.1"/>
      </c:valAx>
      <c:spPr>
        <a:noFill/>
        <a:ln w="10694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516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0.04503</cdr:x>
      <cdr:y>0.07917</cdr:y>
    </cdr:from>
    <cdr:to>
      <cdr:x>0.19943</cdr:x>
      <cdr:y>0.15017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7556" y="428655"/>
          <a:ext cx="1020258" cy="3844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32004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800" b="1" i="0" u="none" strike="noStrike" baseline="0" dirty="0" smtClean="0">
              <a:solidFill>
                <a:srgbClr val="000000"/>
              </a:solidFill>
              <a:latin typeface="Times New Roman"/>
              <a:cs typeface="Times New Roman"/>
            </a:rPr>
            <a:t>z-score</a:t>
          </a:r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966399A0-5C0B-4905-B2E2-078D9F015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3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82625"/>
            <a:ext cx="4554538" cy="3416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25938"/>
            <a:ext cx="5486400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141E6B9E-B687-493F-92AD-33554709D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50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Expertise: The more you learn the less you know</a:t>
            </a:r>
          </a:p>
          <a:p>
            <a:endParaRPr lang="en-US" dirty="0" smtClean="0"/>
          </a:p>
          <a:p>
            <a:r>
              <a:rPr lang="en-US" dirty="0" smtClean="0"/>
              <a:t>Researchers, Academics: method of doubt, asking questions</a:t>
            </a:r>
          </a:p>
          <a:p>
            <a:endParaRPr lang="en-US" dirty="0" smtClean="0"/>
          </a:p>
          <a:p>
            <a:r>
              <a:rPr lang="en-US" dirty="0" smtClean="0"/>
              <a:t>At best, my expertise means I’m ignorant about more complex things</a:t>
            </a:r>
          </a:p>
          <a:p>
            <a:endParaRPr lang="en-US" dirty="0"/>
          </a:p>
          <a:p>
            <a:r>
              <a:rPr lang="en-US" dirty="0" smtClean="0"/>
              <a:t>There is different kinds of expertise:</a:t>
            </a:r>
          </a:p>
          <a:p>
            <a:endParaRPr lang="en-US" dirty="0"/>
          </a:p>
          <a:p>
            <a:r>
              <a:rPr lang="en-US" dirty="0" smtClean="0"/>
              <a:t>How may of you have worked directly with youth for 3 years or more?</a:t>
            </a:r>
          </a:p>
          <a:p>
            <a:r>
              <a:rPr lang="en-US" dirty="0" smtClean="0"/>
              <a:t>8 years or more?</a:t>
            </a:r>
          </a:p>
          <a:p>
            <a:r>
              <a:rPr lang="en-US" dirty="0" smtClean="0"/>
              <a:t>20 years as more?</a:t>
            </a:r>
          </a:p>
          <a:p>
            <a:endParaRPr lang="en-US" dirty="0"/>
          </a:p>
          <a:p>
            <a:r>
              <a:rPr lang="en-US" dirty="0" smtClean="0"/>
              <a:t>You have an expertise that I don’t have.</a:t>
            </a:r>
          </a:p>
          <a:p>
            <a:endParaRPr lang="en-US" dirty="0"/>
          </a:p>
          <a:p>
            <a:r>
              <a:rPr lang="en-US" dirty="0" smtClean="0"/>
              <a:t>But  doubt, knowing what is not true, is really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1E6B9E-B687-493F-92AD-33554709D52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27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27348" indent="-27974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18997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66596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14195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61793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09392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56991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04590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6EE13-DA28-43B3-AD98-F658E6F456D7}" type="slidenum">
              <a:rPr lang="en-US" sz="1200">
                <a:solidFill>
                  <a:srgbClr val="000000"/>
                </a:solidFill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682625"/>
            <a:ext cx="4554537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421" y="4326679"/>
            <a:ext cx="5486711" cy="40980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1E6B9E-B687-493F-92AD-33554709D52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44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1E6B9E-B687-493F-92AD-33554709D52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44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Our findings: The processes through which youth developed these assets</a:t>
            </a:r>
          </a:p>
          <a:p>
            <a:endParaRPr lang="en-US" smtClean="0"/>
          </a:p>
          <a:p>
            <a:r>
              <a:rPr lang="en-US" smtClean="0"/>
              <a:t>Published over 20 articles.</a:t>
            </a:r>
          </a:p>
          <a:p>
            <a:endParaRPr lang="en-US" smtClean="0"/>
          </a:p>
          <a:p>
            <a:r>
              <a:rPr lang="en-US" smtClean="0"/>
              <a:t>On Website</a:t>
            </a:r>
          </a:p>
          <a:p>
            <a:endParaRPr lang="en-US" smtClean="0"/>
          </a:p>
          <a:p>
            <a:r>
              <a:rPr lang="en-US" smtClean="0"/>
              <a:t>Across topics, a central finding…</a:t>
            </a:r>
          </a:p>
          <a:p>
            <a:endParaRPr lang="en-US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27348" indent="-27974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18997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66596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14195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61793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09392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56991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04590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4700746-D1EF-499C-8A3D-8CCF5C2E6533}" type="slidenum">
              <a:rPr lang="en-US" sz="1200">
                <a:solidFill>
                  <a:srgbClr val="000000"/>
                </a:solidFill>
              </a:rPr>
              <a:pPr eaLnBrk="1" hangingPunct="1"/>
              <a:t>86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1E6B9E-B687-493F-92AD-33554709D52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44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Idea: a list of what should</a:t>
            </a: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27348" indent="-27974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18997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66596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14195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61793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09392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56991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04590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D82A8E-58AA-4F71-B1CC-EB75298834B4}" type="slidenum">
              <a:rPr lang="en-US" sz="1200">
                <a:solidFill>
                  <a:srgbClr val="000000"/>
                </a:solidFill>
              </a:rPr>
              <a:pPr eaLnBrk="1" hangingPunct="1"/>
              <a:t>95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1E6B9E-B687-493F-92AD-33554709D5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31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1E6B9E-B687-493F-92AD-33554709D5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31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chose the circulatory system because I found a</a:t>
            </a:r>
            <a:r>
              <a:rPr lang="en-US" baseline="0" dirty="0" smtClean="0"/>
              <a:t> simple diagram with arrows that showed a system relevant for athletes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89261-E1EE-5042-82D0-A83FBD78F7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53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27348" indent="-27974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18997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66596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14195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61793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09392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56991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04590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C3BF69-DAB1-490B-84A7-4E52F92AF696}" type="slidenum">
              <a:rPr lang="en-US" sz="1200">
                <a:solidFill>
                  <a:srgbClr val="000000"/>
                </a:solidFill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27348" indent="-27974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18997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66596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14195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61793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09392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56991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04590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CF5BC2-D0BE-4A1A-9261-842132A9A5F9}" type="slidenum">
              <a:rPr lang="en-US" sz="1200">
                <a:solidFill>
                  <a:srgbClr val="000000"/>
                </a:solidFill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682625"/>
            <a:ext cx="4554537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421" y="4326679"/>
            <a:ext cx="5486711" cy="409805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 smtClean="0"/>
              <a:t>Understanding youth’s developmental experience in programs from accounts of:</a:t>
            </a:r>
          </a:p>
          <a:p>
            <a:pPr marL="167850" indent="-167850" eaLnBrk="1" hangingPunct="1">
              <a:buFont typeface="Arial" pitchFamily="34" charset="0"/>
              <a:buChar char="•"/>
              <a:defRPr/>
            </a:pPr>
            <a:r>
              <a:rPr lang="en-US" b="1" dirty="0" smtClean="0"/>
              <a:t>Youth</a:t>
            </a:r>
          </a:p>
          <a:p>
            <a:pPr marL="167850" indent="-167850" eaLnBrk="1" hangingPunct="1">
              <a:buFont typeface="Arial" pitchFamily="34" charset="0"/>
              <a:buChar char="•"/>
              <a:defRPr/>
            </a:pPr>
            <a:r>
              <a:rPr lang="en-US" b="1" dirty="0" smtClean="0"/>
              <a:t>Program Leaders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Kate and will be talking a lot about a study we did called TYDE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27348" indent="-27974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18997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66596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14195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61793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09392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56991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04590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F3994B9-225A-4E72-9A03-6895E2D05CE4}" type="slidenum">
              <a:rPr lang="en-US" sz="1200">
                <a:solidFill>
                  <a:srgbClr val="000000"/>
                </a:solidFill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682625"/>
            <a:ext cx="4554537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421" y="4326679"/>
            <a:ext cx="5486711" cy="40980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High school aged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Leadership, activism</a:t>
            </a:r>
          </a:p>
          <a:p>
            <a:pPr eaLnBrk="1" hangingPunct="1"/>
            <a:r>
              <a:rPr lang="en-US" smtClean="0"/>
              <a:t>Arts and technology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Work on Projects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-- Projects at important vehicle for development at this age period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27348" indent="-27974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18997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66596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14195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61793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09392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56991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04590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9F1D45A-39CD-4237-B9C7-CFC24CFAA3EB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682625"/>
            <a:ext cx="4554537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421" y="4326679"/>
            <a:ext cx="5486711" cy="40980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Our findings: The processes through which youth developed these assets</a:t>
            </a:r>
          </a:p>
          <a:p>
            <a:endParaRPr lang="en-US" smtClean="0"/>
          </a:p>
          <a:p>
            <a:r>
              <a:rPr lang="en-US" smtClean="0"/>
              <a:t>Published over 20 articles.</a:t>
            </a:r>
          </a:p>
          <a:p>
            <a:endParaRPr lang="en-US" smtClean="0"/>
          </a:p>
          <a:p>
            <a:r>
              <a:rPr lang="en-US" smtClean="0"/>
              <a:t>On Website</a:t>
            </a:r>
          </a:p>
          <a:p>
            <a:endParaRPr lang="en-US" smtClean="0"/>
          </a:p>
          <a:p>
            <a:r>
              <a:rPr lang="en-US" smtClean="0"/>
              <a:t>Across topics, a central finding…</a:t>
            </a:r>
          </a:p>
          <a:p>
            <a:endParaRPr lang="en-US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27348" indent="-27974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18997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66596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14195" indent="-22379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61793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09392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56991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04590" indent="-22379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4700746-D1EF-499C-8A3D-8CCF5C2E6533}" type="slidenum">
              <a:rPr 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23539-157E-4EE8-9A07-AB24EA405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7FE1B-C0A7-4EBB-B6E9-735C6709F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BFAFE-8D92-4137-9F30-30323E891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B815B-C68F-4996-871E-228661823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23539-157E-4EE8-9A07-AB24EA4051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65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7FAA9-2035-4297-B27E-78CB4608AC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61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5A2BE-D79A-4204-86A8-71DA62CCD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37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2D800-42AA-4729-B950-A24AE9245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51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8297E-2A61-456A-8B83-CA54C22EB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04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B3984-B15A-4315-B668-E2AD641067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50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39D47-7269-4632-86A0-678C5881E1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37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7FAA9-2035-4297-B27E-78CB4608A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00888-AC78-4288-BCD8-8CBFCBE240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60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4DA8D-B0F9-4DC6-A3D8-A1AFF1497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36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7FE1B-C0A7-4EBB-B6E9-735C6709F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76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BFAFE-8D92-4137-9F30-30323E891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03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B815B-C68F-4996-871E-2286618234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1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23539-157E-4EE8-9A07-AB24EA4051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5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7FAA9-2035-4297-B27E-78CB4608AC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95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5A2BE-D79A-4204-86A8-71DA62CCD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55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2D800-42AA-4729-B950-A24AE9245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85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8297E-2A61-456A-8B83-CA54C22EB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29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5A2BE-D79A-4204-86A8-71DA62CCD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B3984-B15A-4315-B668-E2AD641067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53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39D47-7269-4632-86A0-678C5881E1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61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00888-AC78-4288-BCD8-8CBFCBE240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26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4DA8D-B0F9-4DC6-A3D8-A1AFF1497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66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7FE1B-C0A7-4EBB-B6E9-735C6709F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58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BFAFE-8D92-4137-9F30-30323E891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120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B815B-C68F-4996-871E-2286618234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5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2D800-42AA-4729-B950-A24AE9245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8297E-2A61-456A-8B83-CA54C22EB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B3984-B15A-4315-B668-E2AD64106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39D47-7269-4632-86A0-678C5881E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00888-AC78-4288-BCD8-8CBFCBE24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4DA8D-B0F9-4DC6-A3D8-A1AFF1497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779EADDB-9A9F-4C3D-A8CB-C798331D8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779EADDB-9A9F-4C3D-A8CB-C798331D87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8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779EADDB-9A9F-4C3D-A8CB-C798331D87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hdev.illinois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youthdev.illinois.edu/" TargetMode="External"/><Relationship Id="rId1" Type="http://schemas.openxmlformats.org/officeDocument/2006/relationships/slideLayout" Target="../slideLayouts/slideLayout3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91140" name="Rectangle 5"/>
          <p:cNvSpPr>
            <a:spLocks noChangeArrowheads="1"/>
          </p:cNvSpPr>
          <p:nvPr/>
        </p:nvSpPr>
        <p:spPr bwMode="auto">
          <a:xfrm>
            <a:off x="952501" y="3048000"/>
            <a:ext cx="4076699" cy="2514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i="0" dirty="0">
                <a:latin typeface="Impact" pitchFamily="34" charset="0"/>
              </a:rPr>
              <a:t>Reed </a:t>
            </a:r>
            <a:r>
              <a:rPr lang="en-US" sz="3600" i="0" dirty="0" smtClean="0">
                <a:latin typeface="Impact" pitchFamily="34" charset="0"/>
              </a:rPr>
              <a:t>Larson</a:t>
            </a:r>
          </a:p>
          <a:p>
            <a:pPr algn="ctr"/>
            <a:r>
              <a:rPr lang="en-US" sz="2600" i="0" dirty="0">
                <a:latin typeface="Impact" pitchFamily="34" charset="0"/>
              </a:rPr>
              <a:t>w</a:t>
            </a:r>
            <a:r>
              <a:rPr lang="en-US" sz="2600" i="0" dirty="0" smtClean="0">
                <a:latin typeface="Impact" pitchFamily="34" charset="0"/>
              </a:rPr>
              <a:t>ith S</a:t>
            </a:r>
            <a:r>
              <a:rPr lang="en-US" sz="2600" i="0" dirty="0" smtClean="0">
                <a:latin typeface="Impact" pitchFamily="34" charset="0"/>
              </a:rPr>
              <a:t>. Cole </a:t>
            </a:r>
            <a:r>
              <a:rPr lang="en-US" sz="2600" i="0" dirty="0" smtClean="0">
                <a:latin typeface="Impact" pitchFamily="34" charset="0"/>
              </a:rPr>
              <a:t>Perry</a:t>
            </a:r>
          </a:p>
          <a:p>
            <a:pPr algn="ctr"/>
            <a:endParaRPr lang="en-US" sz="800" i="0" dirty="0">
              <a:latin typeface="Impact" pitchFamily="34" charset="0"/>
            </a:endParaRPr>
          </a:p>
          <a:p>
            <a:pPr algn="ctr"/>
            <a:r>
              <a:rPr lang="en-US" sz="1600" i="0" dirty="0">
                <a:latin typeface="Impact" pitchFamily="34" charset="0"/>
              </a:rPr>
              <a:t>University of Illinois, </a:t>
            </a:r>
            <a:r>
              <a:rPr lang="en-US" sz="1600" i="0" dirty="0" smtClean="0">
                <a:latin typeface="Impact" pitchFamily="34" charset="0"/>
              </a:rPr>
              <a:t>Urbana/Champaign</a:t>
            </a:r>
          </a:p>
          <a:p>
            <a:pPr algn="ctr"/>
            <a:endParaRPr lang="en-US" sz="1600" i="0" dirty="0">
              <a:latin typeface="Impact" pitchFamily="34" charset="0"/>
            </a:endParaRPr>
          </a:p>
          <a:p>
            <a:pPr algn="ctr"/>
            <a:r>
              <a:rPr lang="en-US" i="0" dirty="0" smtClean="0">
                <a:latin typeface="Impact" pitchFamily="34" charset="0"/>
              </a:rPr>
              <a:t>Research articles </a:t>
            </a:r>
            <a:r>
              <a:rPr lang="en-US" i="0" dirty="0">
                <a:latin typeface="Impact" pitchFamily="34" charset="0"/>
              </a:rPr>
              <a:t>available at:</a:t>
            </a:r>
          </a:p>
          <a:p>
            <a:pPr algn="ctr"/>
            <a:r>
              <a:rPr lang="en-US" i="0" dirty="0">
                <a:latin typeface="Impact" pitchFamily="34" charset="0"/>
              </a:rPr>
              <a:t> </a:t>
            </a:r>
            <a:r>
              <a:rPr lang="en-US" i="0" u="sng" dirty="0" smtClean="0">
                <a:latin typeface="Impact" pitchFamily="34" charset="0"/>
                <a:hlinkClick r:id="rId3"/>
              </a:rPr>
              <a:t>www.youthdev.illinois.edu</a:t>
            </a:r>
            <a:endParaRPr lang="en-US" i="0" u="sng" dirty="0">
              <a:latin typeface="Impact" pitchFamily="34" charset="0"/>
            </a:endParaRPr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361519" y="457200"/>
            <a:ext cx="8186736" cy="2215991"/>
          </a:xfrm>
          <a:prstGeom prst="rect">
            <a:avLst/>
          </a:prstGeom>
          <a:solidFill>
            <a:srgbClr val="FFCC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100" b="1" i="0" dirty="0" smtClean="0">
              <a:latin typeface="Impact" pitchFamily="34" charset="0"/>
            </a:endParaRPr>
          </a:p>
          <a:p>
            <a:pPr algn="ctr"/>
            <a:r>
              <a:rPr lang="en-US" sz="4400" b="1" i="0" dirty="0" smtClean="0">
                <a:latin typeface="Impact" pitchFamily="34" charset="0"/>
              </a:rPr>
              <a:t>Positive Development </a:t>
            </a:r>
            <a:r>
              <a:rPr lang="en-US" sz="4400" b="1" i="0" dirty="0">
                <a:latin typeface="Impact" pitchFamily="34" charset="0"/>
              </a:rPr>
              <a:t>in </a:t>
            </a:r>
            <a:r>
              <a:rPr lang="en-US" sz="4400" b="1" i="0" dirty="0" smtClean="0">
                <a:latin typeface="Impact" pitchFamily="34" charset="0"/>
              </a:rPr>
              <a:t>Sports </a:t>
            </a:r>
          </a:p>
          <a:p>
            <a:pPr algn="ctr"/>
            <a:r>
              <a:rPr lang="en-US" sz="7200" b="1" i="0" dirty="0" smtClean="0">
                <a:solidFill>
                  <a:srgbClr val="C00000"/>
                </a:solidFill>
                <a:latin typeface="Gloucester MT Extra Condensed" pitchFamily="18" charset="0"/>
              </a:rPr>
              <a:t>The Active Minds of Youth</a:t>
            </a:r>
          </a:p>
          <a:p>
            <a:pPr algn="ctr"/>
            <a:endParaRPr lang="en-US" sz="1100" i="0" dirty="0">
              <a:latin typeface="Impact" pitchFamily="34" charset="0"/>
            </a:endParaRPr>
          </a:p>
        </p:txBody>
      </p:sp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952501" y="5846617"/>
            <a:ext cx="3886200" cy="646331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i="0" dirty="0">
                <a:latin typeface="Impact" pitchFamily="34" charset="0"/>
              </a:rPr>
              <a:t>S</a:t>
            </a:r>
            <a:r>
              <a:rPr lang="en-US" sz="1600" i="0" dirty="0" smtClean="0">
                <a:latin typeface="Impact" pitchFamily="34" charset="0"/>
              </a:rPr>
              <a:t>upported </a:t>
            </a:r>
            <a:r>
              <a:rPr lang="en-US" sz="1600" i="0" dirty="0">
                <a:latin typeface="Impact" pitchFamily="34" charset="0"/>
              </a:rPr>
              <a:t>by the </a:t>
            </a:r>
          </a:p>
          <a:p>
            <a:pPr algn="ctr" eaLnBrk="0" hangingPunct="0"/>
            <a:r>
              <a:rPr lang="en-US" sz="2000" i="0" dirty="0">
                <a:latin typeface="Impact" pitchFamily="34" charset="0"/>
              </a:rPr>
              <a:t>William T. Grant Foundation</a:t>
            </a:r>
          </a:p>
        </p:txBody>
      </p:sp>
      <p:pic>
        <p:nvPicPr>
          <p:cNvPr id="10" name="Picture 7" descr="ReedLarsonClass-pics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7"/>
          <a:stretch>
            <a:fillRect/>
          </a:stretch>
        </p:blipFill>
        <p:spPr bwMode="auto">
          <a:xfrm>
            <a:off x="5274530" y="2822574"/>
            <a:ext cx="3273725" cy="351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6" y="332509"/>
            <a:ext cx="4736243" cy="274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3079530"/>
            <a:ext cx="5324803" cy="354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6" y="304800"/>
            <a:ext cx="608975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32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4525963"/>
          </a:xfrm>
        </p:spPr>
        <p:txBody>
          <a:bodyPr/>
          <a:lstStyle/>
          <a:p>
            <a:r>
              <a:rPr lang="en-US" dirty="0" smtClean="0"/>
              <a:t>What’s </a:t>
            </a:r>
            <a:r>
              <a:rPr lang="en-US" dirty="0"/>
              <a:t>fake and what’s real? </a:t>
            </a:r>
          </a:p>
          <a:p>
            <a:r>
              <a:rPr lang="en-US" dirty="0" smtClean="0"/>
              <a:t>What </a:t>
            </a:r>
            <a:r>
              <a:rPr lang="en-US" dirty="0"/>
              <a:t>matters, what doesn’t?</a:t>
            </a:r>
          </a:p>
          <a:p>
            <a:r>
              <a:rPr lang="en-US" dirty="0" smtClean="0"/>
              <a:t>Who </a:t>
            </a:r>
            <a:r>
              <a:rPr lang="en-US" dirty="0"/>
              <a:t>do I pay attention to?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b="1" dirty="0" smtClean="0"/>
              <a:t>Classical </a:t>
            </a:r>
            <a:r>
              <a:rPr lang="en-US" b="1" dirty="0"/>
              <a:t>coming-of-age challenges: </a:t>
            </a:r>
          </a:p>
          <a:p>
            <a:pPr lvl="0"/>
            <a:r>
              <a:rPr lang="en-US" dirty="0"/>
              <a:t>B</a:t>
            </a:r>
            <a:r>
              <a:rPr lang="en-US" dirty="0" smtClean="0"/>
              <a:t>alancing </a:t>
            </a:r>
            <a:r>
              <a:rPr lang="en-US" dirty="0"/>
              <a:t>self with others: I vs. We</a:t>
            </a:r>
          </a:p>
          <a:p>
            <a:pPr lvl="0"/>
            <a:r>
              <a:rPr lang="en-US" dirty="0"/>
              <a:t>F</a:t>
            </a:r>
            <a:r>
              <a:rPr lang="en-US" dirty="0" smtClean="0"/>
              <a:t>ree </a:t>
            </a:r>
            <a:r>
              <a:rPr lang="en-US" dirty="0"/>
              <a:t>will vs. </a:t>
            </a:r>
            <a:r>
              <a:rPr lang="en-US" dirty="0" smtClean="0"/>
              <a:t>determinism</a:t>
            </a:r>
            <a:endParaRPr lang="en-US" dirty="0"/>
          </a:p>
          <a:p>
            <a:pPr lvl="0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mind-body </a:t>
            </a:r>
            <a:r>
              <a:rPr lang="en-US" dirty="0" smtClean="0"/>
              <a:t>problem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1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525963"/>
          </a:xfrm>
        </p:spPr>
        <p:txBody>
          <a:bodyPr/>
          <a:lstStyle/>
          <a:p>
            <a:pPr marL="858838" indent="-858838">
              <a:spcAft>
                <a:spcPts val="600"/>
              </a:spcAft>
              <a:buNone/>
            </a:pPr>
            <a:r>
              <a:rPr lang="en-US" sz="4000" dirty="0">
                <a:latin typeface="Impact" pitchFamily="34" charset="0"/>
              </a:rPr>
              <a:t>I. </a:t>
            </a:r>
            <a:r>
              <a:rPr lang="en-US" sz="4000" dirty="0" smtClean="0">
                <a:latin typeface="Impact" pitchFamily="34" charset="0"/>
              </a:rPr>
              <a:t>New </a:t>
            </a:r>
            <a:r>
              <a:rPr lang="en-US" sz="4000" b="1" dirty="0" smtClean="0">
                <a:solidFill>
                  <a:srgbClr val="C00000"/>
                </a:solidFill>
                <a:latin typeface="Impact" pitchFamily="34" charset="0"/>
              </a:rPr>
              <a:t>Thinking</a:t>
            </a:r>
            <a:r>
              <a:rPr lang="en-US" sz="4000" dirty="0" smtClean="0">
                <a:latin typeface="Impact" pitchFamily="34" charset="0"/>
              </a:rPr>
              <a:t> </a:t>
            </a:r>
            <a:r>
              <a:rPr lang="en-US" sz="4000" dirty="0" smtClean="0">
                <a:latin typeface="Impact" pitchFamily="34" charset="0"/>
              </a:rPr>
              <a:t>Capacities</a:t>
            </a:r>
            <a:endParaRPr lang="en-US" sz="4000" dirty="0">
              <a:latin typeface="Impact" pitchFamily="34" charset="0"/>
            </a:endParaRPr>
          </a:p>
          <a:p>
            <a:pPr marL="858838" indent="-858838">
              <a:spcAft>
                <a:spcPts val="600"/>
              </a:spcAft>
              <a:buNone/>
            </a:pPr>
            <a:r>
              <a:rPr lang="en-US" sz="4000" dirty="0">
                <a:latin typeface="Impact" pitchFamily="34" charset="0"/>
              </a:rPr>
              <a:t>II. Sports and Youth </a:t>
            </a:r>
            <a:r>
              <a:rPr lang="en-US" sz="4000" b="1" dirty="0">
                <a:solidFill>
                  <a:srgbClr val="C00000"/>
                </a:solidFill>
                <a:latin typeface="Impact" pitchFamily="34" charset="0"/>
              </a:rPr>
              <a:t>Programs as Contexts</a:t>
            </a:r>
            <a:r>
              <a:rPr lang="en-US" sz="4000" dirty="0">
                <a:latin typeface="Impact" pitchFamily="34" charset="0"/>
              </a:rPr>
              <a:t> of Development</a:t>
            </a:r>
          </a:p>
          <a:p>
            <a:pPr marL="858838" indent="-858838">
              <a:spcAft>
                <a:spcPts val="600"/>
              </a:spcAft>
              <a:buNone/>
            </a:pPr>
            <a:r>
              <a:rPr lang="en-US" sz="4000" dirty="0">
                <a:latin typeface="Impact" pitchFamily="34" charset="0"/>
              </a:rPr>
              <a:t>III. </a:t>
            </a:r>
            <a:r>
              <a:rPr lang="en-US" sz="4000" b="1" dirty="0">
                <a:solidFill>
                  <a:srgbClr val="C00000"/>
                </a:solidFill>
                <a:latin typeface="Impact" pitchFamily="34" charset="0"/>
              </a:rPr>
              <a:t>Emotional</a:t>
            </a:r>
            <a:r>
              <a:rPr lang="en-US" sz="4000" dirty="0">
                <a:latin typeface="Impact" pitchFamily="34" charset="0"/>
              </a:rPr>
              <a:t> Development </a:t>
            </a:r>
            <a:endParaRPr lang="en-US" sz="4000" dirty="0" smtClean="0">
              <a:latin typeface="Impact" pitchFamily="34" charset="0"/>
            </a:endParaRPr>
          </a:p>
          <a:p>
            <a:pPr marL="858838" indent="-858838">
              <a:spcAft>
                <a:spcPts val="600"/>
              </a:spcAft>
              <a:buNone/>
            </a:pPr>
            <a:r>
              <a:rPr lang="en-US" sz="4000" dirty="0" smtClean="0">
                <a:latin typeface="Impact" pitchFamily="34" charset="0"/>
              </a:rPr>
              <a:t>IV</a:t>
            </a:r>
            <a:r>
              <a:rPr lang="en-US" sz="4000" dirty="0">
                <a:latin typeface="Impact" pitchFamily="34" charset="0"/>
              </a:rPr>
              <a:t>. Development of </a:t>
            </a:r>
            <a:r>
              <a:rPr lang="en-US" sz="4000" b="1" dirty="0">
                <a:solidFill>
                  <a:srgbClr val="C00000"/>
                </a:solidFill>
                <a:latin typeface="Impact" pitchFamily="34" charset="0"/>
              </a:rPr>
              <a:t>Teamwork Skills </a:t>
            </a:r>
            <a:endParaRPr lang="en-US" sz="4000" b="1" dirty="0" smtClean="0">
              <a:solidFill>
                <a:srgbClr val="C00000"/>
              </a:solidFill>
              <a:latin typeface="Impact" pitchFamily="34" charset="0"/>
            </a:endParaRPr>
          </a:p>
          <a:p>
            <a:pPr marL="858838" indent="-858838">
              <a:spcAft>
                <a:spcPts val="600"/>
              </a:spcAft>
              <a:buNone/>
            </a:pPr>
            <a:r>
              <a:rPr lang="en-US" sz="4000" dirty="0" smtClean="0">
                <a:latin typeface="Impact" pitchFamily="34" charset="0"/>
              </a:rPr>
              <a:t>V</a:t>
            </a:r>
            <a:r>
              <a:rPr lang="en-US" sz="4000" dirty="0">
                <a:latin typeface="Impact" pitchFamily="34" charset="0"/>
              </a:rPr>
              <a:t>. Conclusion: Facilitating Positive Development </a:t>
            </a:r>
          </a:p>
        </p:txBody>
      </p:sp>
    </p:spTree>
    <p:extLst>
      <p:ext uri="{BB962C8B-B14F-4D97-AF65-F5344CB8AC3E}">
        <p14:creationId xmlns:p14="http://schemas.microsoft.com/office/powerpoint/2010/main" val="276631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en-US" sz="4800" dirty="0" smtClean="0">
                <a:latin typeface="Impact" pitchFamily="34" charset="0"/>
              </a:rPr>
              <a:t>I. </a:t>
            </a:r>
            <a:r>
              <a:rPr lang="en-US" sz="4800" dirty="0" smtClean="0">
                <a:latin typeface="Impact" pitchFamily="34" charset="0"/>
              </a:rPr>
              <a:t>New Thinking Capacities</a:t>
            </a:r>
            <a:endParaRPr lang="en-US" sz="4800" dirty="0" smtClean="0">
              <a:latin typeface="Impact" pitchFamily="34" charset="0"/>
            </a:endParaRPr>
          </a:p>
        </p:txBody>
      </p:sp>
      <p:pic>
        <p:nvPicPr>
          <p:cNvPr id="123907" name="Picture 5"/>
          <p:cNvPicPr>
            <a:picLocks noGrp="1" noChangeAspect="1" noChangeArrowheads="1"/>
          </p:cNvPicPr>
          <p:nvPr>
            <p:ph type="body" idx="4294967295"/>
          </p:nvPr>
        </p:nvPicPr>
        <p:blipFill rotWithShape="1">
          <a:blip r:embed="rId2"/>
          <a:srcRect l="14839" t="31930" b="25855"/>
          <a:stretch/>
        </p:blipFill>
        <p:spPr>
          <a:xfrm>
            <a:off x="1066800" y="1828800"/>
            <a:ext cx="7162799" cy="4576233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78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V="1">
            <a:off x="853440" y="685800"/>
            <a:ext cx="669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381000"/>
            <a:ext cx="755155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54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usask.ca/education/coursework/802papers/Adkins/TWOFROGS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"/>
            <a:ext cx="5088947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3840162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Meta-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ognition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29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458200" cy="1143000"/>
          </a:xfrm>
        </p:spPr>
        <p:txBody>
          <a:bodyPr/>
          <a:lstStyle/>
          <a:p>
            <a:pPr marL="812800" indent="-812800" eaLnBrk="1" hangingPunct="1"/>
            <a:r>
              <a:rPr lang="en-US" sz="4000" b="1" dirty="0" smtClean="0">
                <a:solidFill>
                  <a:schemeClr val="accent2"/>
                </a:solidFill>
              </a:rPr>
              <a:t>ADOLESCENTS' NEW </a:t>
            </a:r>
            <a:r>
              <a:rPr lang="en-US" sz="4000" b="1" dirty="0" smtClean="0">
                <a:solidFill>
                  <a:schemeClr val="accent2"/>
                </a:solidFill>
              </a:rPr>
              <a:t>THINKING </a:t>
            </a:r>
            <a:r>
              <a:rPr lang="en-US" sz="4000" b="1" dirty="0" smtClean="0">
                <a:solidFill>
                  <a:schemeClr val="accent2"/>
                </a:solidFill>
              </a:rPr>
              <a:t>SKILLS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7724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lphaUcPeriod"/>
              <a:defRPr/>
            </a:pPr>
            <a:r>
              <a:rPr lang="en-US" sz="3600" dirty="0" smtClean="0"/>
              <a:t>Abstract Reasoning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</a:t>
            </a: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 Systems Thinking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C. Multiple Systems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D. Executive Skills</a:t>
            </a: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3314700" y="1714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2400" i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" name="Picture 5" descr="http://pgcoaching.nl/tac/images/Holistic-Metacognition-Mode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3276600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08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000" b="1" dirty="0" smtClean="0"/>
              <a:t>Definition: Abstract </a:t>
            </a:r>
          </a:p>
          <a:p>
            <a:pPr marL="457200" lvl="1" indent="0" eaLnBrk="1" hangingPunct="1">
              <a:buNone/>
            </a:pPr>
            <a:r>
              <a:rPr lang="en-US" sz="4000" dirty="0" smtClean="0"/>
              <a:t>Concepts that can not be directly perceived with the senses; </a:t>
            </a:r>
          </a:p>
          <a:p>
            <a:pPr marL="457200" lvl="1" indent="0" eaLnBrk="1" hangingPunct="1">
              <a:buNone/>
            </a:pPr>
            <a:r>
              <a:rPr lang="en-US" sz="4000" b="1" dirty="0" smtClean="0"/>
              <a:t>are inferred or posited</a:t>
            </a:r>
          </a:p>
        </p:txBody>
      </p:sp>
    </p:spTree>
    <p:extLst>
      <p:ext uri="{BB962C8B-B14F-4D97-AF65-F5344CB8AC3E}">
        <p14:creationId xmlns:p14="http://schemas.microsoft.com/office/powerpoint/2010/main" val="151556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772400" cy="5257800"/>
          </a:xfrm>
        </p:spPr>
        <p:txBody>
          <a:bodyPr/>
          <a:lstStyle/>
          <a:p>
            <a:pPr marL="457200" lvl="1" indent="0" eaLnBrk="1" hangingPunct="1">
              <a:buNone/>
            </a:pPr>
            <a:r>
              <a:rPr lang="en-US" sz="3200" b="1" dirty="0" smtClean="0">
                <a:solidFill>
                  <a:schemeClr val="tx2"/>
                </a:solidFill>
              </a:rPr>
              <a:t>Examples of Abstract Concepts</a:t>
            </a:r>
            <a:endParaRPr lang="en-US" sz="3200" b="1" dirty="0">
              <a:solidFill>
                <a:schemeClr val="tx2"/>
              </a:solidFill>
            </a:endParaRPr>
          </a:p>
          <a:p>
            <a:pPr marL="990600" lvl="1" indent="-533400" eaLnBrk="1" hangingPunct="1"/>
            <a:r>
              <a:rPr lang="en-US" sz="3200" dirty="0" smtClean="0"/>
              <a:t>Physics: Density</a:t>
            </a:r>
            <a:r>
              <a:rPr lang="en-US" sz="3200" dirty="0"/>
              <a:t>, Mass, Acceleration</a:t>
            </a:r>
          </a:p>
          <a:p>
            <a:pPr marL="990600" lvl="1" indent="-533400" eaLnBrk="1" hangingPunct="1"/>
            <a:r>
              <a:rPr lang="en-US" sz="3200" dirty="0" smtClean="0"/>
              <a:t>Social: Reciprocity, Society</a:t>
            </a:r>
          </a:p>
          <a:p>
            <a:pPr marL="990600" lvl="1" indent="-533400" eaLnBrk="1" hangingPunct="1"/>
            <a:r>
              <a:rPr lang="en-US" sz="3200" dirty="0" smtClean="0"/>
              <a:t>Psychological: Emotions, Motivation</a:t>
            </a:r>
            <a:endParaRPr lang="en-US" sz="3200" dirty="0"/>
          </a:p>
          <a:p>
            <a:pPr marL="990600" lvl="1" indent="-533400" eaLnBrk="1" hangingPunct="1"/>
            <a:endParaRPr lang="en-US" dirty="0">
              <a:solidFill>
                <a:srgbClr val="FF0066"/>
              </a:solidFill>
            </a:endParaRPr>
          </a:p>
        </p:txBody>
      </p:sp>
      <p:pic>
        <p:nvPicPr>
          <p:cNvPr id="18435" name="Picture 4" descr="ReedLarsonClass-pics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" r="4167"/>
          <a:stretch>
            <a:fillRect/>
          </a:stretch>
        </p:blipFill>
        <p:spPr bwMode="auto">
          <a:xfrm>
            <a:off x="3124200" y="3886200"/>
            <a:ext cx="2614612" cy="270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2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458200" cy="1143000"/>
          </a:xfrm>
        </p:spPr>
        <p:txBody>
          <a:bodyPr/>
          <a:lstStyle/>
          <a:p>
            <a:pPr marL="812800" indent="-812800" eaLnBrk="1" hangingPunct="1"/>
            <a:r>
              <a:rPr lang="en-US" sz="4000" b="1" dirty="0" smtClean="0">
                <a:solidFill>
                  <a:schemeClr val="accent2"/>
                </a:solidFill>
              </a:rPr>
              <a:t>ADOLESCENTS' NEW </a:t>
            </a:r>
            <a:r>
              <a:rPr lang="en-US" sz="4000" b="1" dirty="0" smtClean="0">
                <a:solidFill>
                  <a:schemeClr val="accent2"/>
                </a:solidFill>
              </a:rPr>
              <a:t>THINKING </a:t>
            </a:r>
            <a:r>
              <a:rPr lang="en-US" sz="4000" b="1" dirty="0" smtClean="0">
                <a:solidFill>
                  <a:schemeClr val="accent2"/>
                </a:solidFill>
              </a:rPr>
              <a:t>SKILLS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7724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lphaUcPeriod"/>
              <a:defRPr/>
            </a:pP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Abstract Reasoning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3600" dirty="0"/>
              <a:t>B</a:t>
            </a:r>
            <a:r>
              <a:rPr lang="en-US" sz="3600" dirty="0" smtClean="0"/>
              <a:t>. Systems Thinking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C. Multiple Systems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D. Executive Skills</a:t>
            </a: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3314700" y="1714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2400" i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" name="Picture 5" descr="http://pgcoaching.nl/tac/images/Holistic-Metacognition-Mode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3276600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75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638800"/>
            <a:ext cx="1371600" cy="487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</p:txBody>
      </p:sp>
      <p:pic>
        <p:nvPicPr>
          <p:cNvPr id="6146" name="Picture 2" descr="http://www.enquirer.com/editions/2000/12/28/zits_120x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724400" cy="54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18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4000" b="1" dirty="0" smtClean="0"/>
              <a:t>Definition: System</a:t>
            </a:r>
          </a:p>
          <a:p>
            <a:pPr marL="0" indent="0">
              <a:buNone/>
            </a:pPr>
            <a:r>
              <a:rPr lang="en-US" sz="4000" dirty="0"/>
              <a:t>A group of interacting, </a:t>
            </a:r>
            <a:r>
              <a:rPr lang="en-US" sz="4000" dirty="0" smtClean="0"/>
              <a:t>interrelated</a:t>
            </a:r>
            <a:r>
              <a:rPr lang="en-US" sz="4000" dirty="0"/>
              <a:t>, or interdependent elements forming a complex whole.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None/>
            </a:pPr>
            <a:endParaRPr lang="en-US" dirty="0" smtClean="0">
              <a:solidFill>
                <a:srgbClr val="FF0066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400424"/>
              </p:ext>
            </p:extLst>
          </p:nvPr>
        </p:nvGraphicFramePr>
        <p:xfrm>
          <a:off x="3581400" y="3516484"/>
          <a:ext cx="3689350" cy="2903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Acrobat Document" r:id="rId3" imgW="5035680" imgH="6516720" progId="AcroExch.Document.7">
                  <p:embed/>
                </p:oleObj>
              </mc:Choice>
              <mc:Fallback>
                <p:oleObj name="Acrobat Document" r:id="rId3" imgW="5035680" imgH="6516720" progId="AcroExch.Document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61" t="15395" r="39845" b="64973"/>
                      <a:stretch>
                        <a:fillRect/>
                      </a:stretch>
                    </p:blipFill>
                    <p:spPr bwMode="auto">
                      <a:xfrm>
                        <a:off x="3581400" y="3516484"/>
                        <a:ext cx="3689350" cy="2903594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76200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758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1200"/>
            <a:ext cx="31242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257800"/>
            <a:ext cx="1676400" cy="1249363"/>
          </a:xfrm>
        </p:spPr>
        <p:txBody>
          <a:bodyPr/>
          <a:lstStyle/>
          <a:p>
            <a:endParaRPr lang="en-US"/>
          </a:p>
        </p:txBody>
      </p:sp>
      <p:pic>
        <p:nvPicPr>
          <p:cNvPr id="9218" name="Picture 2" descr="http://carolguze.com/images/organsystems/circulator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200"/>
            <a:ext cx="4039466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06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Cohesion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97221"/>
            <a:ext cx="6629400" cy="3977640"/>
          </a:xfrm>
        </p:spPr>
      </p:pic>
    </p:spTree>
    <p:extLst>
      <p:ext uri="{BB962C8B-B14F-4D97-AF65-F5344CB8AC3E}">
        <p14:creationId xmlns:p14="http://schemas.microsoft.com/office/powerpoint/2010/main" val="41547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Taking</a:t>
            </a:r>
            <a:endParaRPr lang="en-US" dirty="0"/>
          </a:p>
        </p:txBody>
      </p:sp>
      <p:pic>
        <p:nvPicPr>
          <p:cNvPr id="4" name="Content Placeholder 3" descr="Screen Shot 2012-10-01 at 4.43.40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0254" r="1051" b="12911"/>
          <a:stretch/>
        </p:blipFill>
        <p:spPr>
          <a:xfrm>
            <a:off x="457200" y="2064327"/>
            <a:ext cx="8229600" cy="3477492"/>
          </a:xfrm>
        </p:spPr>
      </p:pic>
      <p:sp>
        <p:nvSpPr>
          <p:cNvPr id="3" name="TextBox 2"/>
          <p:cNvSpPr txBox="1"/>
          <p:nvPr/>
        </p:nvSpPr>
        <p:spPr>
          <a:xfrm>
            <a:off x="5105400" y="6096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5410200" y="6096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/>
              <a:t>(from Sarah J. Blakemore)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14057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8362765" cy="5486400"/>
          </a:xfrm>
        </p:spPr>
      </p:pic>
    </p:spTree>
    <p:extLst>
      <p:ext uri="{BB962C8B-B14F-4D97-AF65-F5344CB8AC3E}">
        <p14:creationId xmlns:p14="http://schemas.microsoft.com/office/powerpoint/2010/main" val="351555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458200" cy="1143000"/>
          </a:xfrm>
        </p:spPr>
        <p:txBody>
          <a:bodyPr/>
          <a:lstStyle/>
          <a:p>
            <a:pPr marL="812800" indent="-812800" eaLnBrk="1" hangingPunct="1"/>
            <a:r>
              <a:rPr lang="en-US" sz="4000" b="1" dirty="0" smtClean="0">
                <a:solidFill>
                  <a:schemeClr val="accent2"/>
                </a:solidFill>
              </a:rPr>
              <a:t>ADOLESCENTS' NEW </a:t>
            </a:r>
            <a:r>
              <a:rPr lang="en-US" sz="4000" b="1" dirty="0" smtClean="0">
                <a:solidFill>
                  <a:schemeClr val="accent2"/>
                </a:solidFill>
              </a:rPr>
              <a:t>THINKING </a:t>
            </a:r>
            <a:r>
              <a:rPr lang="en-US" sz="4000" b="1" dirty="0" smtClean="0">
                <a:solidFill>
                  <a:schemeClr val="accent2"/>
                </a:solidFill>
              </a:rPr>
              <a:t>SKILLS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7724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lphaUcPeriod"/>
              <a:defRPr/>
            </a:pP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Abstract Reasoning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</a:t>
            </a: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 Systems Thinking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3600" dirty="0" smtClean="0"/>
              <a:t>C. Multiple Systems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D. Executive Skills</a:t>
            </a: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3314700" y="1714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2400" i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" name="Picture 5" descr="http://pgcoaching.nl/tac/images/Holistic-Metacognition-Mode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3276600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924800" cy="1600200"/>
          </a:xfrm>
        </p:spPr>
        <p:txBody>
          <a:bodyPr/>
          <a:lstStyle/>
          <a:p>
            <a:pPr eaLnBrk="1" hangingPunct="1"/>
            <a:r>
              <a:rPr lang="en-US" dirty="0" smtClean="0"/>
              <a:t>Youth-Coach-Parent Triangle</a:t>
            </a:r>
          </a:p>
        </p:txBody>
      </p:sp>
      <p:sp>
        <p:nvSpPr>
          <p:cNvPr id="2051" name="Oval 10"/>
          <p:cNvSpPr>
            <a:spLocks noChangeArrowheads="1"/>
          </p:cNvSpPr>
          <p:nvPr/>
        </p:nvSpPr>
        <p:spPr bwMode="auto">
          <a:xfrm>
            <a:off x="1666875" y="1830388"/>
            <a:ext cx="1524000" cy="14478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/>
              <a:t>Youth</a:t>
            </a:r>
          </a:p>
        </p:txBody>
      </p:sp>
      <p:sp>
        <p:nvSpPr>
          <p:cNvPr id="2052" name="Oval 13"/>
          <p:cNvSpPr>
            <a:spLocks noChangeArrowheads="1"/>
          </p:cNvSpPr>
          <p:nvPr/>
        </p:nvSpPr>
        <p:spPr bwMode="auto">
          <a:xfrm>
            <a:off x="5562600" y="1830388"/>
            <a:ext cx="1524000" cy="14478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/>
              <a:t>Coach</a:t>
            </a:r>
          </a:p>
        </p:txBody>
      </p:sp>
      <p:sp>
        <p:nvSpPr>
          <p:cNvPr id="2053" name="Oval 14"/>
          <p:cNvSpPr>
            <a:spLocks noChangeArrowheads="1"/>
          </p:cNvSpPr>
          <p:nvPr/>
        </p:nvSpPr>
        <p:spPr bwMode="auto">
          <a:xfrm>
            <a:off x="3684588" y="4724400"/>
            <a:ext cx="1524000" cy="14478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/>
              <a:t>Parents</a:t>
            </a:r>
          </a:p>
        </p:txBody>
      </p:sp>
      <p:sp>
        <p:nvSpPr>
          <p:cNvPr id="2054" name="AutoShape 23"/>
          <p:cNvSpPr>
            <a:spLocks noChangeArrowheads="1"/>
          </p:cNvSpPr>
          <p:nvPr/>
        </p:nvSpPr>
        <p:spPr bwMode="auto">
          <a:xfrm rot="-1954873">
            <a:off x="2651125" y="3095625"/>
            <a:ext cx="1219200" cy="2057400"/>
          </a:xfrm>
          <a:prstGeom prst="upDownArrow">
            <a:avLst>
              <a:gd name="adj1" fmla="val 51204"/>
              <a:gd name="adj2" fmla="val 30531"/>
            </a:avLst>
          </a:prstGeom>
          <a:solidFill>
            <a:srgbClr val="BFDCD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AutoShape 26" descr="Wide downward diagonal"/>
          <p:cNvSpPr>
            <a:spLocks noChangeArrowheads="1"/>
          </p:cNvSpPr>
          <p:nvPr/>
        </p:nvSpPr>
        <p:spPr bwMode="auto">
          <a:xfrm rot="1969737">
            <a:off x="4802188" y="3043238"/>
            <a:ext cx="1219200" cy="1981200"/>
          </a:xfrm>
          <a:prstGeom prst="upDownArrow">
            <a:avLst>
              <a:gd name="adj1" fmla="val 51204"/>
              <a:gd name="adj2" fmla="val 29400"/>
            </a:avLst>
          </a:prstGeom>
          <a:solidFill>
            <a:srgbClr val="BFDCD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AutoShape 27"/>
          <p:cNvSpPr>
            <a:spLocks noChangeArrowheads="1"/>
          </p:cNvSpPr>
          <p:nvPr/>
        </p:nvSpPr>
        <p:spPr bwMode="auto">
          <a:xfrm rot="-5400000">
            <a:off x="3754438" y="1333500"/>
            <a:ext cx="1219200" cy="2362200"/>
          </a:xfrm>
          <a:prstGeom prst="upDownArrow">
            <a:avLst>
              <a:gd name="adj1" fmla="val 51204"/>
              <a:gd name="adj2" fmla="val 35054"/>
            </a:avLst>
          </a:prstGeom>
          <a:solidFill>
            <a:srgbClr val="BFDCD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2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924800" cy="1600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Types of Multiple Systems</a:t>
            </a:r>
          </a:p>
        </p:txBody>
      </p:sp>
      <p:sp>
        <p:nvSpPr>
          <p:cNvPr id="3075" name="Oval 10"/>
          <p:cNvSpPr>
            <a:spLocks noChangeArrowheads="1"/>
          </p:cNvSpPr>
          <p:nvPr/>
        </p:nvSpPr>
        <p:spPr bwMode="auto">
          <a:xfrm>
            <a:off x="457200" y="3400425"/>
            <a:ext cx="1524000" cy="14478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3076" name="Oval 13"/>
          <p:cNvSpPr>
            <a:spLocks noChangeArrowheads="1"/>
          </p:cNvSpPr>
          <p:nvPr/>
        </p:nvSpPr>
        <p:spPr bwMode="auto">
          <a:xfrm>
            <a:off x="3429000" y="2921000"/>
            <a:ext cx="2362200" cy="2293938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3077" name="Oval 14"/>
          <p:cNvSpPr>
            <a:spLocks noChangeArrowheads="1"/>
          </p:cNvSpPr>
          <p:nvPr/>
        </p:nvSpPr>
        <p:spPr bwMode="auto">
          <a:xfrm>
            <a:off x="1676400" y="3397250"/>
            <a:ext cx="1524000" cy="14478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3" name="Right Arrow 2"/>
          <p:cNvSpPr/>
          <p:nvPr/>
        </p:nvSpPr>
        <p:spPr>
          <a:xfrm>
            <a:off x="6318250" y="2921000"/>
            <a:ext cx="2444750" cy="68262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6324600" y="4100513"/>
            <a:ext cx="2438400" cy="4841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553200" y="3489325"/>
            <a:ext cx="304800" cy="700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737475" y="3579813"/>
            <a:ext cx="457200" cy="5207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3400425"/>
            <a:ext cx="754062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4" name="TextBox 16"/>
          <p:cNvSpPr txBox="1">
            <a:spLocks noChangeArrowheads="1"/>
          </p:cNvSpPr>
          <p:nvPr/>
        </p:nvSpPr>
        <p:spPr bwMode="auto">
          <a:xfrm>
            <a:off x="457200" y="2133600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0" dirty="0"/>
              <a:t>Parallel Systems      Embedded </a:t>
            </a:r>
            <a:r>
              <a:rPr lang="en-US" sz="2400" i="0" dirty="0" smtClean="0"/>
              <a:t>Systems      </a:t>
            </a:r>
            <a:r>
              <a:rPr lang="en-US" sz="2400" i="0" dirty="0"/>
              <a:t>Dynamic Systems</a:t>
            </a:r>
          </a:p>
        </p:txBody>
      </p:sp>
      <p:sp>
        <p:nvSpPr>
          <p:cNvPr id="13" name="Oval 14"/>
          <p:cNvSpPr>
            <a:spLocks noChangeArrowheads="1"/>
          </p:cNvSpPr>
          <p:nvPr/>
        </p:nvSpPr>
        <p:spPr bwMode="auto">
          <a:xfrm>
            <a:off x="4800600" y="3840163"/>
            <a:ext cx="990600" cy="9842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16683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s-MX" dirty="0" err="1" smtClean="0"/>
              <a:t>Balancing</a:t>
            </a:r>
            <a:r>
              <a:rPr lang="es-MX" dirty="0" smtClean="0"/>
              <a:t> </a:t>
            </a:r>
            <a:r>
              <a:rPr lang="es-MX" dirty="0" err="1" smtClean="0"/>
              <a:t>Systems</a:t>
            </a:r>
            <a:endParaRPr lang="es-MX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424781"/>
            <a:ext cx="4953000" cy="4953000"/>
          </a:xfrm>
        </p:spPr>
      </p:pic>
    </p:spTree>
    <p:extLst>
      <p:ext uri="{BB962C8B-B14F-4D97-AF65-F5344CB8AC3E}">
        <p14:creationId xmlns:p14="http://schemas.microsoft.com/office/powerpoint/2010/main" val="141570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ttp://www.julianhermida.com/algoma/zpmetacognition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696200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1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1" t="13991" r="1021" b="748"/>
          <a:stretch/>
        </p:blipFill>
        <p:spPr bwMode="auto">
          <a:xfrm>
            <a:off x="228600" y="381000"/>
            <a:ext cx="851428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48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458200" cy="1143000"/>
          </a:xfrm>
        </p:spPr>
        <p:txBody>
          <a:bodyPr/>
          <a:lstStyle/>
          <a:p>
            <a:pPr marL="812800" indent="-812800" eaLnBrk="1" hangingPunct="1"/>
            <a:r>
              <a:rPr lang="en-US" sz="4000" b="1" dirty="0" smtClean="0">
                <a:solidFill>
                  <a:schemeClr val="accent2"/>
                </a:solidFill>
              </a:rPr>
              <a:t>ADOLESCENTS' NEW </a:t>
            </a:r>
            <a:r>
              <a:rPr lang="en-US" sz="4000" b="1" dirty="0" smtClean="0">
                <a:solidFill>
                  <a:schemeClr val="accent2"/>
                </a:solidFill>
              </a:rPr>
              <a:t>THINKING </a:t>
            </a:r>
            <a:r>
              <a:rPr lang="en-US" sz="4000" b="1" dirty="0" smtClean="0">
                <a:solidFill>
                  <a:schemeClr val="accent2"/>
                </a:solidFill>
              </a:rPr>
              <a:t>SKILLS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7724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lphaUcPeriod"/>
              <a:defRPr/>
            </a:pP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Abstract Reasoning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</a:t>
            </a: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 Systems Thinking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n-US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C. Multiple Systems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3600" dirty="0" smtClean="0"/>
              <a:t>D. Executive Skills</a:t>
            </a: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3314700" y="1714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2400" i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" name="Picture 5" descr="http://pgcoaching.nl/tac/images/Holistic-Metacognition-Mode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3276600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10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Herd Ball</a:t>
            </a:r>
            <a:endParaRPr lang="es-MX" sz="18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958181"/>
            <a:ext cx="5715000" cy="3810000"/>
          </a:xfrm>
        </p:spPr>
      </p:pic>
    </p:spTree>
    <p:extLst>
      <p:ext uri="{BB962C8B-B14F-4D97-AF65-F5344CB8AC3E}">
        <p14:creationId xmlns:p14="http://schemas.microsoft.com/office/powerpoint/2010/main" val="289803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Executive Thinking</a:t>
            </a:r>
            <a:endParaRPr lang="es-MX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14527"/>
            <a:ext cx="6526160" cy="4381474"/>
          </a:xfrm>
        </p:spPr>
      </p:pic>
    </p:spTree>
    <p:extLst>
      <p:ext uri="{BB962C8B-B14F-4D97-AF65-F5344CB8AC3E}">
        <p14:creationId xmlns:p14="http://schemas.microsoft.com/office/powerpoint/2010/main" val="197117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812131"/>
            <a:ext cx="5715000" cy="4102100"/>
          </a:xfrm>
        </p:spPr>
      </p:pic>
    </p:spTree>
    <p:extLst>
      <p:ext uri="{BB962C8B-B14F-4D97-AF65-F5344CB8AC3E}">
        <p14:creationId xmlns:p14="http://schemas.microsoft.com/office/powerpoint/2010/main" val="422312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715000"/>
            <a:ext cx="8229600" cy="868362"/>
          </a:xfrm>
        </p:spPr>
        <p:txBody>
          <a:bodyPr/>
          <a:lstStyle/>
          <a:p>
            <a:pPr eaLnBrk="1" hangingPunct="1"/>
            <a:r>
              <a:rPr lang="en-US" sz="4000" b="1" dirty="0"/>
              <a:t>Potentials </a:t>
            </a:r>
            <a:r>
              <a:rPr lang="en-US" sz="4000" b="1" dirty="0" smtClean="0"/>
              <a:t>– Not Inevitabilities </a:t>
            </a:r>
            <a:endParaRPr lang="en-US" sz="4000" dirty="0" smtClean="0"/>
          </a:p>
        </p:txBody>
      </p:sp>
      <p:pic>
        <p:nvPicPr>
          <p:cNvPr id="123907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31931" b="25854"/>
          <a:stretch>
            <a:fillRect/>
          </a:stretch>
        </p:blipFill>
        <p:spPr>
          <a:xfrm>
            <a:off x="762000" y="457200"/>
            <a:ext cx="7467600" cy="4770438"/>
          </a:xfrm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11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Teen Driving </a:t>
            </a:r>
            <a:r>
              <a:rPr lang="en-US" dirty="0" smtClean="0"/>
              <a:t>Errors</a:t>
            </a:r>
            <a:br>
              <a:rPr lang="en-US" dirty="0" smtClean="0"/>
            </a:br>
            <a:r>
              <a:rPr lang="en-US" sz="2400" dirty="0" smtClean="0"/>
              <a:t>(National Research Council, </a:t>
            </a:r>
            <a:r>
              <a:rPr lang="en-US" sz="2400" dirty="0"/>
              <a:t>2007</a:t>
            </a:r>
            <a:r>
              <a:rPr lang="en-US" sz="2400" dirty="0" smtClean="0"/>
              <a:t>)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Not searching </a:t>
            </a:r>
            <a:r>
              <a:rPr lang="en-US" dirty="0"/>
              <a:t>ahead before left turns</a:t>
            </a:r>
          </a:p>
          <a:p>
            <a:pPr lvl="0"/>
            <a:r>
              <a:rPr lang="en-US" dirty="0" smtClean="0"/>
              <a:t>Not adjusting </a:t>
            </a:r>
            <a:r>
              <a:rPr lang="en-US" dirty="0"/>
              <a:t>speed </a:t>
            </a:r>
            <a:r>
              <a:rPr lang="en-US" dirty="0" smtClean="0"/>
              <a:t>to </a:t>
            </a:r>
            <a:r>
              <a:rPr lang="en-US" dirty="0"/>
              <a:t>traffic and road conditions</a:t>
            </a:r>
          </a:p>
          <a:p>
            <a:pPr lvl="0"/>
            <a:r>
              <a:rPr lang="en-US" dirty="0"/>
              <a:t>D</a:t>
            </a:r>
            <a:r>
              <a:rPr lang="en-US" dirty="0" smtClean="0"/>
              <a:t>riving </a:t>
            </a:r>
            <a:r>
              <a:rPr lang="en-US" dirty="0"/>
              <a:t>while impaired by sleepiness </a:t>
            </a:r>
            <a:r>
              <a:rPr lang="en-US" dirty="0" smtClean="0"/>
              <a:t>or </a:t>
            </a:r>
            <a:r>
              <a:rPr lang="en-US" dirty="0"/>
              <a:t>alcohol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r>
              <a:rPr lang="en-US" b="1" dirty="0">
                <a:latin typeface="Impact" pitchFamily="34" charset="0"/>
              </a:rPr>
              <a:t>II. Sports and Youth Programs as Contexts of Development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24074"/>
          <a:stretch>
            <a:fillRect/>
          </a:stretch>
        </p:blipFill>
        <p:spPr bwMode="auto">
          <a:xfrm>
            <a:off x="2438400" y="1809181"/>
            <a:ext cx="4419600" cy="452746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7391400" cy="1447800"/>
          </a:xfrm>
        </p:spPr>
        <p:txBody>
          <a:bodyPr/>
          <a:lstStyle/>
          <a:p>
            <a:r>
              <a:rPr lang="en-US" dirty="0" smtClean="0"/>
              <a:t>During </a:t>
            </a:r>
            <a:r>
              <a:rPr lang="en-US" dirty="0"/>
              <a:t>Class</a:t>
            </a:r>
          </a:p>
        </p:txBody>
      </p:sp>
      <p:graphicFrame>
        <p:nvGraphicFramePr>
          <p:cNvPr id="45059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85800" y="1379538"/>
          <a:ext cx="6462713" cy="455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Chart" r:id="rId3" imgW="7782154" imgH="5486705" progId="MSGraph.Chart.8">
                  <p:embed/>
                </p:oleObj>
              </mc:Choice>
              <mc:Fallback>
                <p:oleObj name="Chart" r:id="rId3" imgW="7782154" imgH="548670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9091"/>
                      <a:stretch>
                        <a:fillRect/>
                      </a:stretch>
                    </p:blipFill>
                    <p:spPr bwMode="auto">
                      <a:xfrm>
                        <a:off x="685800" y="1379538"/>
                        <a:ext cx="6462713" cy="455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676400" y="5984875"/>
            <a:ext cx="5867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i="0" dirty="0"/>
              <a:t>Challenge        </a:t>
            </a:r>
            <a:r>
              <a:rPr lang="en-US" sz="2800" i="0" dirty="0" smtClean="0"/>
              <a:t>        </a:t>
            </a:r>
            <a:r>
              <a:rPr lang="en-US" sz="2800" i="0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18353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Time With Friends</a:t>
            </a:r>
          </a:p>
        </p:txBody>
      </p:sp>
      <p:graphicFrame>
        <p:nvGraphicFramePr>
          <p:cNvPr id="46083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38200" y="1219200"/>
          <a:ext cx="63246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Chart" r:id="rId3" imgW="7772705" imgH="4820107" progId="MSGraph.Chart.8">
                  <p:embed/>
                </p:oleObj>
              </mc:Choice>
              <mc:Fallback>
                <p:oleObj name="Chart" r:id="rId3" imgW="7772705" imgH="4820107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0294"/>
                      <a:stretch>
                        <a:fillRect/>
                      </a:stretch>
                    </p:blipFill>
                    <p:spPr bwMode="auto">
                      <a:xfrm>
                        <a:off x="838200" y="1219200"/>
                        <a:ext cx="6324600" cy="464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133600" y="5867400"/>
            <a:ext cx="480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i="0" dirty="0" smtClean="0"/>
              <a:t>Challenge            </a:t>
            </a:r>
            <a:r>
              <a:rPr lang="en-US" sz="2800" i="0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0518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Non-Sport Youth </a:t>
            </a:r>
            <a:r>
              <a:rPr lang="en-US" dirty="0"/>
              <a:t>Programs</a:t>
            </a:r>
          </a:p>
        </p:txBody>
      </p:sp>
      <p:graphicFrame>
        <p:nvGraphicFramePr>
          <p:cNvPr id="47107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683126622"/>
              </p:ext>
            </p:extLst>
          </p:nvPr>
        </p:nvGraphicFramePr>
        <p:xfrm>
          <a:off x="838200" y="1295400"/>
          <a:ext cx="6391274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Chart" r:id="rId3" imgW="7772705" imgH="4839005" progId="MSGraph.Chart.8">
                  <p:embed/>
                </p:oleObj>
              </mc:Choice>
              <mc:Fallback>
                <p:oleObj name="Chart" r:id="rId3" imgW="7772705" imgH="483900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9836"/>
                      <a:stretch>
                        <a:fillRect/>
                      </a:stretch>
                    </p:blipFill>
                    <p:spPr bwMode="auto">
                      <a:xfrm>
                        <a:off x="838200" y="1295400"/>
                        <a:ext cx="6391274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905000" y="6019800"/>
            <a:ext cx="49375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i="0" dirty="0" smtClean="0"/>
              <a:t> Challenge              </a:t>
            </a:r>
            <a:r>
              <a:rPr lang="en-US" sz="2800" i="0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8909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638800"/>
            <a:ext cx="1371600" cy="487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</p:txBody>
      </p:sp>
      <p:pic>
        <p:nvPicPr>
          <p:cNvPr id="6146" name="Picture 2" descr="http://www.enquirer.com/editions/2000/12/28/zits_120x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724400" cy="54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2286000" y="533400"/>
            <a:ext cx="4718384" cy="5472430"/>
          </a:xfrm>
          <a:prstGeom prst="line">
            <a:avLst/>
          </a:prstGeom>
          <a:solidFill>
            <a:schemeClr val="accent1"/>
          </a:solidFill>
          <a:ln w="263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2286000" y="533400"/>
            <a:ext cx="4718384" cy="5472430"/>
          </a:xfrm>
          <a:prstGeom prst="line">
            <a:avLst/>
          </a:prstGeom>
          <a:solidFill>
            <a:schemeClr val="accent1"/>
          </a:solidFill>
          <a:ln w="263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8887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Sports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034108624"/>
              </p:ext>
            </p:extLst>
          </p:nvPr>
        </p:nvGraphicFramePr>
        <p:xfrm>
          <a:off x="1066800" y="533697"/>
          <a:ext cx="6607839" cy="541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057400" y="5943600"/>
            <a:ext cx="48381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i="0" dirty="0" smtClean="0">
                <a:latin typeface="Arial" pitchFamily="34" charset="0"/>
                <a:cs typeface="Arial" pitchFamily="34" charset="0"/>
              </a:rPr>
              <a:t>Challenge              Motivation</a:t>
            </a:r>
            <a:endParaRPr lang="en-US" sz="2800" i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7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z="4000" dirty="0" smtClean="0"/>
              <a:t>“Engagement with Challenges”</a:t>
            </a:r>
          </a:p>
        </p:txBody>
      </p:sp>
      <p:pic>
        <p:nvPicPr>
          <p:cNvPr id="123907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31931" b="25854"/>
          <a:stretch>
            <a:fillRect/>
          </a:stretch>
        </p:blipFill>
        <p:spPr>
          <a:xfrm>
            <a:off x="838200" y="1600200"/>
            <a:ext cx="7467600" cy="4770438"/>
          </a:xfrm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137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1173163" y="381000"/>
            <a:ext cx="7772400" cy="76200"/>
          </a:xfrm>
        </p:spPr>
        <p:txBody>
          <a:bodyPr/>
          <a:lstStyle/>
          <a:p>
            <a:pPr eaLnBrk="1" hangingPunct="1"/>
            <a:r>
              <a:rPr lang="en-US" smtClean="0"/>
              <a:t>            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2400" cy="5181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4000" smtClean="0"/>
              <a:t>	</a:t>
            </a:r>
            <a:endParaRPr lang="en-US" sz="2400" smtClean="0">
              <a:solidFill>
                <a:schemeClr val="accent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	</a:t>
            </a:r>
            <a:endParaRPr lang="en-US" sz="20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</p:txBody>
      </p:sp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152400" y="533400"/>
            <a:ext cx="8763000" cy="1676400"/>
          </a:xfrm>
          <a:prstGeom prst="rect">
            <a:avLst/>
          </a:prstGeom>
          <a:solidFill>
            <a:srgbClr val="FC96A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i="0" dirty="0">
                <a:solidFill>
                  <a:srgbClr val="000000"/>
                </a:solidFill>
                <a:latin typeface="+mn-lt"/>
              </a:rPr>
              <a:t>Youth Programs </a:t>
            </a:r>
            <a:r>
              <a:rPr lang="en-US" sz="3600" i="0" dirty="0" smtClean="0">
                <a:solidFill>
                  <a:srgbClr val="000000"/>
                </a:solidFill>
                <a:latin typeface="+mn-lt"/>
              </a:rPr>
              <a:t>as a </a:t>
            </a:r>
            <a:r>
              <a:rPr lang="en-US" sz="3600" i="0" dirty="0">
                <a:solidFill>
                  <a:srgbClr val="000000"/>
                </a:solidFill>
                <a:latin typeface="+mn-lt"/>
              </a:rPr>
              <a:t>“Natural Laboratory” </a:t>
            </a:r>
          </a:p>
          <a:p>
            <a:pPr algn="ctr"/>
            <a:r>
              <a:rPr lang="en-US" sz="3600" i="0" dirty="0">
                <a:solidFill>
                  <a:srgbClr val="000000"/>
                </a:solidFill>
                <a:latin typeface="+mn-lt"/>
              </a:rPr>
              <a:t>for </a:t>
            </a:r>
            <a:r>
              <a:rPr lang="en-US" sz="3600" i="0" dirty="0" smtClean="0">
                <a:solidFill>
                  <a:srgbClr val="000000"/>
                </a:solidFill>
                <a:latin typeface="+mn-lt"/>
              </a:rPr>
              <a:t>Positive Development</a:t>
            </a:r>
            <a:endParaRPr lang="en-US" i="0" u="sng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8614" name="Picture 10" descr="GY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4"/>
          <a:stretch>
            <a:fillRect/>
          </a:stretch>
        </p:blipFill>
        <p:spPr bwMode="auto">
          <a:xfrm>
            <a:off x="304800" y="2994025"/>
            <a:ext cx="5554663" cy="2895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5"/>
          <a:stretch>
            <a:fillRect/>
          </a:stretch>
        </p:blipFill>
        <p:spPr bwMode="auto">
          <a:xfrm>
            <a:off x="5986462" y="2819400"/>
            <a:ext cx="2895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53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5867400" cy="990600"/>
          </a:xfrm>
          <a:solidFill>
            <a:srgbClr val="FC96AC"/>
          </a:solidFill>
          <a:ln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4800" smtClean="0"/>
              <a:t>Our Research Goal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7391400" cy="3962400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4000" dirty="0" smtClean="0"/>
              <a:t>Understand process of conscious positive development in programs </a:t>
            </a:r>
            <a:r>
              <a:rPr lang="en-US" sz="4000" b="1" dirty="0" smtClean="0"/>
              <a:t>from the accounts of youth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4000" dirty="0" smtClean="0"/>
              <a:t>(and program leaders)</a:t>
            </a:r>
          </a:p>
        </p:txBody>
      </p:sp>
    </p:spTree>
    <p:extLst>
      <p:ext uri="{BB962C8B-B14F-4D97-AF65-F5344CB8AC3E}">
        <p14:creationId xmlns:p14="http://schemas.microsoft.com/office/powerpoint/2010/main" val="181778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5867400" cy="990600"/>
          </a:xfrm>
          <a:solidFill>
            <a:srgbClr val="FC96AC"/>
          </a:solidFill>
          <a:ln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4800" smtClean="0"/>
              <a:t>TYDE Study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382000" cy="5257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11 urban &amp; rural high quality arts, tech, leadership programs for high-school-aged youth</a:t>
            </a:r>
          </a:p>
          <a:p>
            <a:pPr eaLnBrk="1" hangingPunct="1"/>
            <a:r>
              <a:rPr lang="en-US" sz="4000" dirty="0"/>
              <a:t>S</a:t>
            </a:r>
            <a:r>
              <a:rPr lang="en-US" sz="4000" dirty="0" smtClean="0"/>
              <a:t>tudied longitudinally over 2-9 months</a:t>
            </a:r>
          </a:p>
          <a:p>
            <a:pPr eaLnBrk="1" hangingPunct="1"/>
            <a:endParaRPr lang="en-US" sz="4000" dirty="0" smtClean="0"/>
          </a:p>
          <a:p>
            <a:pPr eaLnBrk="1" hangingPunct="1"/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64483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04800"/>
            <a:ext cx="5867400" cy="990600"/>
          </a:xfrm>
          <a:solidFill>
            <a:srgbClr val="FC96AC"/>
          </a:solidFill>
        </p:spPr>
        <p:txBody>
          <a:bodyPr/>
          <a:lstStyle/>
          <a:p>
            <a:pPr eaLnBrk="1" hangingPunct="1"/>
            <a:r>
              <a:rPr lang="en-US" sz="4800" smtClean="0"/>
              <a:t>The Data Set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6106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712 total interviews with 108 youth </a:t>
            </a:r>
            <a:r>
              <a:rPr lang="en-US" sz="2800" dirty="0" smtClean="0"/>
              <a:t>(36 White; 32 African American; 32 Latino; low income to middle class) </a:t>
            </a:r>
          </a:p>
          <a:p>
            <a:pPr eaLnBrk="1" hangingPunct="1">
              <a:buFontTx/>
              <a:buNone/>
              <a:defRPr/>
            </a:pPr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42813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76200"/>
            <a:ext cx="8229600" cy="1249363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accent2"/>
                </a:solidFill>
              </a:rPr>
              <a:t>Grounded Theory on Youth’s Development of: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518" y="1295400"/>
            <a:ext cx="86487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Motivation</a:t>
            </a:r>
          </a:p>
          <a:p>
            <a:pPr eaLnBrk="1" hangingPunct="1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Emotional Skills </a:t>
            </a:r>
          </a:p>
          <a:p>
            <a:pPr eaLnBrk="1" hangingPunct="1"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Teamwork</a:t>
            </a:r>
          </a:p>
          <a:p>
            <a:pPr eaLnBrk="1" hangingPunct="1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Strategic Thinking</a:t>
            </a:r>
          </a:p>
          <a:p>
            <a:pPr eaLnBrk="1" hangingPunct="1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Responsibility</a:t>
            </a:r>
          </a:p>
          <a:p>
            <a:pPr eaLnBrk="1" hangingPunct="1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Social Capital</a:t>
            </a:r>
          </a:p>
          <a:p>
            <a:pPr eaLnBrk="1" hangingPunct="1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Autonomy from Parents</a:t>
            </a:r>
          </a:p>
          <a:p>
            <a:pPr marL="742950" indent="-742950" eaLnBrk="1" hangingPunct="1">
              <a:buFontTx/>
              <a:buNone/>
              <a:defRPr/>
            </a:pPr>
            <a:endParaRPr lang="en-US" sz="1400" dirty="0" smtClean="0">
              <a:latin typeface="Impact" pitchFamily="34" charset="0"/>
            </a:endParaRPr>
          </a:p>
          <a:p>
            <a:pPr marL="742950" indent="-742950" eaLnBrk="1" hangingPunct="1">
              <a:buFontTx/>
              <a:buNone/>
              <a:defRPr/>
            </a:pPr>
            <a:endParaRPr lang="en-US" sz="800" dirty="0" smtClean="0">
              <a:solidFill>
                <a:schemeClr val="accent2"/>
              </a:solidFill>
              <a:latin typeface="Impact" pitchFamily="34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28600" y="1774825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25873" y="6096000"/>
            <a:ext cx="3676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 </a:t>
            </a:r>
            <a:r>
              <a:rPr lang="en-US" sz="2000" i="0" dirty="0"/>
              <a:t>Research articles available at:</a:t>
            </a:r>
          </a:p>
          <a:p>
            <a:pPr algn="ctr"/>
            <a:r>
              <a:rPr lang="en-US" sz="2000" i="0" dirty="0"/>
              <a:t> </a:t>
            </a:r>
            <a:r>
              <a:rPr lang="en-US" sz="2000" i="0" u="sng" dirty="0" smtClean="0"/>
              <a:t>www.youthdev.illinois.edu</a:t>
            </a:r>
            <a:r>
              <a:rPr lang="en-US" sz="2000" dirty="0" smtClean="0"/>
              <a:t>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071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467600" cy="1524000"/>
          </a:xfrm>
          <a:solidFill>
            <a:srgbClr val="FC96AC"/>
          </a:solidFill>
        </p:spPr>
        <p:txBody>
          <a:bodyPr/>
          <a:lstStyle/>
          <a:p>
            <a:pPr eaLnBrk="1" hangingPunct="1"/>
            <a:r>
              <a:rPr lang="en-US" sz="4800" dirty="0" smtClean="0"/>
              <a:t>Focus of Analysis for Each Developmental Domain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590800"/>
            <a:ext cx="7772400" cy="3352800"/>
          </a:xfrm>
        </p:spPr>
        <p:txBody>
          <a:bodyPr/>
          <a:lstStyle/>
          <a:p>
            <a:pPr marL="742950" indent="-742950" eaLnBrk="1" hangingPunct="1">
              <a:spcAft>
                <a:spcPts val="1200"/>
              </a:spcAft>
              <a:buFontTx/>
              <a:buAutoNum type="alphaUcPeriod"/>
            </a:pPr>
            <a:r>
              <a:rPr lang="en-US" sz="4800" dirty="0" smtClean="0"/>
              <a:t>Challenges Faced</a:t>
            </a:r>
          </a:p>
          <a:p>
            <a:pPr marL="742950" indent="-742950" eaLnBrk="1" hangingPunct="1">
              <a:spcAft>
                <a:spcPts val="1200"/>
              </a:spcAft>
              <a:buFontTx/>
              <a:buAutoNum type="alphaUcPeriod"/>
            </a:pPr>
            <a:r>
              <a:rPr lang="en-US" sz="4800" dirty="0" smtClean="0"/>
              <a:t>What Learned</a:t>
            </a:r>
          </a:p>
          <a:p>
            <a:pPr marL="742950" indent="-742950" eaLnBrk="1" hangingPunct="1">
              <a:spcAft>
                <a:spcPts val="1200"/>
              </a:spcAft>
              <a:buFontTx/>
              <a:buAutoNum type="alphaUcPeriod"/>
            </a:pPr>
            <a:r>
              <a:rPr lang="en-US" sz="4800" dirty="0" smtClean="0"/>
              <a:t>How it was Learned</a:t>
            </a:r>
          </a:p>
        </p:txBody>
      </p:sp>
    </p:spTree>
    <p:extLst>
      <p:ext uri="{BB962C8B-B14F-4D97-AF65-F5344CB8AC3E}">
        <p14:creationId xmlns:p14="http://schemas.microsoft.com/office/powerpoint/2010/main" val="30275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4191000" cy="32766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chemeClr val="tx1"/>
                </a:solidFill>
                <a:latin typeface="Impact" pitchFamily="34" charset="0"/>
              </a:rPr>
              <a:t>III. Emotional </a:t>
            </a:r>
            <a:br>
              <a:rPr lang="en-US" sz="5400" dirty="0" smtClean="0">
                <a:solidFill>
                  <a:schemeClr val="tx1"/>
                </a:solidFill>
                <a:latin typeface="Impact" pitchFamily="34" charset="0"/>
              </a:rPr>
            </a:br>
            <a:r>
              <a:rPr lang="en-US" sz="5400" dirty="0" smtClean="0">
                <a:solidFill>
                  <a:schemeClr val="tx1"/>
                </a:solidFill>
                <a:latin typeface="Impact" pitchFamily="34" charset="0"/>
              </a:rPr>
              <a:t>Development</a:t>
            </a:r>
            <a:br>
              <a:rPr lang="en-US" sz="5400" dirty="0" smtClean="0">
                <a:solidFill>
                  <a:schemeClr val="tx1"/>
                </a:solidFill>
                <a:latin typeface="Impact" pitchFamily="34" charset="0"/>
              </a:rPr>
            </a:br>
            <a:r>
              <a:rPr lang="en-US" sz="3200" dirty="0" smtClean="0"/>
              <a:t>in </a:t>
            </a:r>
            <a:r>
              <a:rPr lang="en-US" sz="3200" dirty="0"/>
              <a:t>Youth Programs and Sports</a:t>
            </a:r>
            <a:r>
              <a:rPr lang="en-US" sz="5400" dirty="0"/>
              <a:t/>
            </a:r>
            <a:br>
              <a:rPr lang="en-US" sz="5400" dirty="0"/>
            </a:br>
            <a:endParaRPr lang="en-US" sz="5400" dirty="0" smtClean="0">
              <a:solidFill>
                <a:schemeClr val="tx1"/>
              </a:solidFill>
              <a:latin typeface="Impact" pitchFamily="34" charset="0"/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191000"/>
            <a:ext cx="3657600" cy="1981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(</a:t>
            </a:r>
            <a:r>
              <a:rPr lang="en-US" sz="2000" i="1" dirty="0" smtClean="0"/>
              <a:t>Child Development</a:t>
            </a:r>
            <a:r>
              <a:rPr lang="en-US" sz="2000" dirty="0" smtClean="0"/>
              <a:t>, 2007)</a:t>
            </a:r>
          </a:p>
        </p:txBody>
      </p:sp>
      <p:pic>
        <p:nvPicPr>
          <p:cNvPr id="140292" name="Picture 4" descr="picasso-pablo-dora-maar-seated-2802675"/>
          <p:cNvPicPr>
            <a:picLocks noChangeAspect="1" noChangeArrowheads="1"/>
          </p:cNvPicPr>
          <p:nvPr/>
        </p:nvPicPr>
        <p:blipFill>
          <a:blip r:embed="rId3"/>
          <a:srcRect l="13632" t="9302" r="13100" b="9634"/>
          <a:stretch>
            <a:fillRect/>
          </a:stretch>
        </p:blipFill>
        <p:spPr bwMode="auto">
          <a:xfrm>
            <a:off x="4148138" y="0"/>
            <a:ext cx="4995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24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Emotions as Challenges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4525963"/>
          </a:xfrm>
        </p:spPr>
        <p:txBody>
          <a:bodyPr/>
          <a:lstStyle/>
          <a:p>
            <a:pPr>
              <a:buFontTx/>
              <a:buNone/>
            </a:pPr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pPr>
              <a:buFontTx/>
              <a:buNone/>
            </a:pPr>
            <a:r>
              <a:rPr lang="en-US" sz="4000" smtClean="0"/>
              <a:t>Point </a:t>
            </a:r>
            <a:r>
              <a:rPr lang="en-US" sz="4000" smtClean="0">
                <a:sym typeface="Wingdings" pitchFamily="2" charset="2"/>
              </a:rPr>
              <a:t> 		  			   Point</a:t>
            </a:r>
            <a:endParaRPr lang="en-US" sz="4000" smtClean="0"/>
          </a:p>
          <a:p>
            <a:pPr>
              <a:buFontTx/>
              <a:buNone/>
            </a:pPr>
            <a:r>
              <a:rPr lang="en-US" sz="4000" smtClean="0"/>
              <a:t>  A	</a:t>
            </a:r>
            <a:r>
              <a:rPr lang="en-US" smtClean="0"/>
              <a:t>						          </a:t>
            </a:r>
            <a:r>
              <a:rPr lang="en-US" sz="4000" smtClean="0"/>
              <a:t>B</a:t>
            </a:r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2514600" y="2286000"/>
            <a:ext cx="4343400" cy="34290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</a:endParaRPr>
          </a:p>
        </p:txBody>
      </p:sp>
      <p:sp>
        <p:nvSpPr>
          <p:cNvPr id="226309" name="Freeform 5"/>
          <p:cNvSpPr>
            <a:spLocks/>
          </p:cNvSpPr>
          <p:nvPr/>
        </p:nvSpPr>
        <p:spPr bwMode="auto">
          <a:xfrm>
            <a:off x="2514600" y="3200400"/>
            <a:ext cx="609600" cy="1295400"/>
          </a:xfrm>
          <a:custGeom>
            <a:avLst/>
            <a:gdLst>
              <a:gd name="T0" fmla="*/ 0 w 447"/>
              <a:gd name="T1" fmla="*/ 2147483647 h 1267"/>
              <a:gd name="T2" fmla="*/ 2147483647 w 447"/>
              <a:gd name="T3" fmla="*/ 2147483647 h 1267"/>
              <a:gd name="T4" fmla="*/ 2147483647 w 447"/>
              <a:gd name="T5" fmla="*/ 2147483647 h 1267"/>
              <a:gd name="T6" fmla="*/ 2147483647 w 447"/>
              <a:gd name="T7" fmla="*/ 2147483647 h 1267"/>
              <a:gd name="T8" fmla="*/ 2147483647 w 447"/>
              <a:gd name="T9" fmla="*/ 2147483647 h 12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7"/>
              <a:gd name="T16" fmla="*/ 0 h 1267"/>
              <a:gd name="T17" fmla="*/ 447 w 447"/>
              <a:gd name="T18" fmla="*/ 1267 h 12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7" h="1267">
                <a:moveTo>
                  <a:pt x="0" y="1267"/>
                </a:moveTo>
                <a:lnTo>
                  <a:pt x="84" y="717"/>
                </a:lnTo>
                <a:lnTo>
                  <a:pt x="188" y="393"/>
                </a:lnTo>
                <a:cubicBezTo>
                  <a:pt x="217" y="284"/>
                  <a:pt x="216" y="126"/>
                  <a:pt x="259" y="63"/>
                </a:cubicBezTo>
                <a:cubicBezTo>
                  <a:pt x="302" y="0"/>
                  <a:pt x="408" y="27"/>
                  <a:pt x="447" y="18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</a:endParaRPr>
          </a:p>
        </p:txBody>
      </p:sp>
      <p:sp>
        <p:nvSpPr>
          <p:cNvPr id="226310" name="Freeform 6"/>
          <p:cNvSpPr>
            <a:spLocks/>
          </p:cNvSpPr>
          <p:nvPr/>
        </p:nvSpPr>
        <p:spPr bwMode="auto">
          <a:xfrm>
            <a:off x="3124200" y="3200400"/>
            <a:ext cx="609600" cy="2057400"/>
          </a:xfrm>
          <a:custGeom>
            <a:avLst/>
            <a:gdLst>
              <a:gd name="T0" fmla="*/ 0 w 489"/>
              <a:gd name="T1" fmla="*/ 0 h 1756"/>
              <a:gd name="T2" fmla="*/ 2147483647 w 489"/>
              <a:gd name="T3" fmla="*/ 2147483647 h 1756"/>
              <a:gd name="T4" fmla="*/ 2147483647 w 489"/>
              <a:gd name="T5" fmla="*/ 2147483647 h 1756"/>
              <a:gd name="T6" fmla="*/ 2147483647 w 489"/>
              <a:gd name="T7" fmla="*/ 2147483647 h 1756"/>
              <a:gd name="T8" fmla="*/ 2147483647 w 489"/>
              <a:gd name="T9" fmla="*/ 2147483647 h 1756"/>
              <a:gd name="T10" fmla="*/ 2147483647 w 489"/>
              <a:gd name="T11" fmla="*/ 2147483647 h 1756"/>
              <a:gd name="T12" fmla="*/ 2147483647 w 489"/>
              <a:gd name="T13" fmla="*/ 2147483647 h 17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9"/>
              <a:gd name="T22" fmla="*/ 0 h 1756"/>
              <a:gd name="T23" fmla="*/ 489 w 489"/>
              <a:gd name="T24" fmla="*/ 1756 h 17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9" h="1756">
                <a:moveTo>
                  <a:pt x="0" y="0"/>
                </a:moveTo>
                <a:lnTo>
                  <a:pt x="147" y="178"/>
                </a:lnTo>
                <a:lnTo>
                  <a:pt x="200" y="408"/>
                </a:lnTo>
                <a:lnTo>
                  <a:pt x="279" y="1008"/>
                </a:lnTo>
                <a:lnTo>
                  <a:pt x="359" y="1594"/>
                </a:lnTo>
                <a:lnTo>
                  <a:pt x="432" y="1728"/>
                </a:lnTo>
                <a:lnTo>
                  <a:pt x="489" y="1756"/>
                </a:ln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</a:endParaRPr>
          </a:p>
        </p:txBody>
      </p:sp>
      <p:sp>
        <p:nvSpPr>
          <p:cNvPr id="226311" name="Freeform 7"/>
          <p:cNvSpPr>
            <a:spLocks/>
          </p:cNvSpPr>
          <p:nvPr/>
        </p:nvSpPr>
        <p:spPr bwMode="auto">
          <a:xfrm rot="625892">
            <a:off x="3992563" y="2363788"/>
            <a:ext cx="381000" cy="2970212"/>
          </a:xfrm>
          <a:custGeom>
            <a:avLst/>
            <a:gdLst>
              <a:gd name="T0" fmla="*/ 2147483647 w 271"/>
              <a:gd name="T1" fmla="*/ 2147483647 h 1800"/>
              <a:gd name="T2" fmla="*/ 2147483647 w 271"/>
              <a:gd name="T3" fmla="*/ 2147483647 h 1800"/>
              <a:gd name="T4" fmla="*/ 2147483647 w 271"/>
              <a:gd name="T5" fmla="*/ 2147483647 h 1800"/>
              <a:gd name="T6" fmla="*/ 2147483647 w 271"/>
              <a:gd name="T7" fmla="*/ 2147483647 h 1800"/>
              <a:gd name="T8" fmla="*/ 2147483647 w 271"/>
              <a:gd name="T9" fmla="*/ 0 h 1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1"/>
              <a:gd name="T16" fmla="*/ 0 h 1800"/>
              <a:gd name="T17" fmla="*/ 271 w 271"/>
              <a:gd name="T18" fmla="*/ 1800 h 1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1" h="1800">
                <a:moveTo>
                  <a:pt x="11" y="1797"/>
                </a:moveTo>
                <a:lnTo>
                  <a:pt x="206" y="1800"/>
                </a:lnTo>
                <a:lnTo>
                  <a:pt x="271" y="1609"/>
                </a:lnTo>
                <a:cubicBezTo>
                  <a:pt x="240" y="1390"/>
                  <a:pt x="36" y="752"/>
                  <a:pt x="18" y="484"/>
                </a:cubicBezTo>
                <a:cubicBezTo>
                  <a:pt x="0" y="216"/>
                  <a:pt x="131" y="101"/>
                  <a:pt x="161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</a:endParaRPr>
          </a:p>
        </p:txBody>
      </p:sp>
      <p:sp>
        <p:nvSpPr>
          <p:cNvPr id="226312" name="Freeform 8"/>
          <p:cNvSpPr>
            <a:spLocks/>
          </p:cNvSpPr>
          <p:nvPr/>
        </p:nvSpPr>
        <p:spPr bwMode="auto">
          <a:xfrm>
            <a:off x="4495800" y="2286000"/>
            <a:ext cx="492125" cy="3216275"/>
          </a:xfrm>
          <a:custGeom>
            <a:avLst/>
            <a:gdLst>
              <a:gd name="T0" fmla="*/ 0 w 550"/>
              <a:gd name="T1" fmla="*/ 2147483647 h 1978"/>
              <a:gd name="T2" fmla="*/ 2147483647 w 550"/>
              <a:gd name="T3" fmla="*/ 2147483647 h 1978"/>
              <a:gd name="T4" fmla="*/ 2147483647 w 550"/>
              <a:gd name="T5" fmla="*/ 2147483647 h 1978"/>
              <a:gd name="T6" fmla="*/ 2147483647 w 550"/>
              <a:gd name="T7" fmla="*/ 2147483647 h 1978"/>
              <a:gd name="T8" fmla="*/ 0 60000 65536"/>
              <a:gd name="T9" fmla="*/ 0 60000 65536"/>
              <a:gd name="T10" fmla="*/ 0 60000 65536"/>
              <a:gd name="T11" fmla="*/ 0 60000 65536"/>
              <a:gd name="T12" fmla="*/ 0 w 550"/>
              <a:gd name="T13" fmla="*/ 0 h 1978"/>
              <a:gd name="T14" fmla="*/ 550 w 550"/>
              <a:gd name="T15" fmla="*/ 1978 h 19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0" h="1978">
                <a:moveTo>
                  <a:pt x="0" y="85"/>
                </a:moveTo>
                <a:cubicBezTo>
                  <a:pt x="35" y="110"/>
                  <a:pt x="165" y="0"/>
                  <a:pt x="220" y="237"/>
                </a:cubicBezTo>
                <a:cubicBezTo>
                  <a:pt x="275" y="474"/>
                  <a:pt x="275" y="1215"/>
                  <a:pt x="330" y="1505"/>
                </a:cubicBezTo>
                <a:cubicBezTo>
                  <a:pt x="385" y="1795"/>
                  <a:pt x="504" y="1879"/>
                  <a:pt x="550" y="1978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</a:endParaRPr>
          </a:p>
        </p:txBody>
      </p:sp>
      <p:sp>
        <p:nvSpPr>
          <p:cNvPr id="226313" name="Freeform 9"/>
          <p:cNvSpPr>
            <a:spLocks/>
          </p:cNvSpPr>
          <p:nvPr/>
        </p:nvSpPr>
        <p:spPr bwMode="auto">
          <a:xfrm>
            <a:off x="4951413" y="1063625"/>
            <a:ext cx="996950" cy="4432300"/>
          </a:xfrm>
          <a:custGeom>
            <a:avLst/>
            <a:gdLst>
              <a:gd name="T0" fmla="*/ 0 w 628"/>
              <a:gd name="T1" fmla="*/ 2147483647 h 2792"/>
              <a:gd name="T2" fmla="*/ 2147483647 w 628"/>
              <a:gd name="T3" fmla="*/ 2147483647 h 2792"/>
              <a:gd name="T4" fmla="*/ 2147483647 w 628"/>
              <a:gd name="T5" fmla="*/ 2147483647 h 2792"/>
              <a:gd name="T6" fmla="*/ 2147483647 w 628"/>
              <a:gd name="T7" fmla="*/ 2147483647 h 2792"/>
              <a:gd name="T8" fmla="*/ 2147483647 w 628"/>
              <a:gd name="T9" fmla="*/ 2147483647 h 2792"/>
              <a:gd name="T10" fmla="*/ 2147483647 w 628"/>
              <a:gd name="T11" fmla="*/ 2147483647 h 2792"/>
              <a:gd name="T12" fmla="*/ 2147483647 w 628"/>
              <a:gd name="T13" fmla="*/ 2147483647 h 2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8"/>
              <a:gd name="T22" fmla="*/ 0 h 2792"/>
              <a:gd name="T23" fmla="*/ 628 w 628"/>
              <a:gd name="T24" fmla="*/ 2792 h 2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8" h="2792">
                <a:moveTo>
                  <a:pt x="0" y="2792"/>
                </a:moveTo>
                <a:lnTo>
                  <a:pt x="246" y="2715"/>
                </a:lnTo>
                <a:lnTo>
                  <a:pt x="221" y="2352"/>
                </a:lnTo>
                <a:lnTo>
                  <a:pt x="214" y="2003"/>
                </a:lnTo>
                <a:cubicBezTo>
                  <a:pt x="229" y="1813"/>
                  <a:pt x="257" y="1519"/>
                  <a:pt x="311" y="1213"/>
                </a:cubicBezTo>
                <a:cubicBezTo>
                  <a:pt x="365" y="907"/>
                  <a:pt x="485" y="330"/>
                  <a:pt x="538" y="165"/>
                </a:cubicBezTo>
                <a:cubicBezTo>
                  <a:pt x="591" y="0"/>
                  <a:pt x="609" y="211"/>
                  <a:pt x="628" y="223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7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6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9" grpId="0" animBg="1"/>
      <p:bldP spid="226310" grpId="0" animBg="1"/>
      <p:bldP spid="226311" grpId="0" animBg="1"/>
      <p:bldP spid="226312" grpId="0" animBg="1"/>
      <p:bldP spid="2263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990600"/>
            <a:ext cx="7848600" cy="4495800"/>
          </a:xfrm>
        </p:spPr>
        <p:txBody>
          <a:bodyPr/>
          <a:lstStyle/>
          <a:p>
            <a:r>
              <a:rPr lang="en-US" sz="5400" dirty="0" smtClean="0">
                <a:latin typeface="Impact" pitchFamily="34" charset="0"/>
              </a:rPr>
              <a:t>Under the right conditions, adolescents have enormous potentials for learning and development</a:t>
            </a:r>
            <a:endParaRPr lang="en-US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81200" y="5334000"/>
            <a:ext cx="57912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002060"/>
                </a:solidFill>
              </a:rPr>
              <a:t>Emotions’ Functions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marL="514350" indent="-514350" eaLnBrk="1" hangingPunct="1">
              <a:buFontTx/>
              <a:buAutoNum type="arabicPeriod"/>
              <a:defRPr/>
            </a:pPr>
            <a:r>
              <a:rPr lang="en-US" dirty="0" smtClean="0">
                <a:solidFill>
                  <a:srgbClr val="002060"/>
                </a:solidFill>
              </a:rPr>
              <a:t>Arouse and direct energy and attention in the service of important goals</a:t>
            </a:r>
          </a:p>
          <a:p>
            <a:pPr marL="0" indent="0" eaLnBrk="1" hangingPunct="1">
              <a:buNone/>
              <a:defRPr/>
            </a:pPr>
            <a:endParaRPr lang="en-US" sz="1200" dirty="0" smtClean="0"/>
          </a:p>
          <a:p>
            <a:pPr eaLnBrk="1" hangingPunct="1">
              <a:buFontTx/>
              <a:buNone/>
              <a:defRPr/>
            </a:pPr>
            <a:r>
              <a:rPr lang="en-US" dirty="0" smtClean="0">
                <a:solidFill>
                  <a:srgbClr val="002060"/>
                </a:solidFill>
              </a:rPr>
              <a:t>2. Promote and regulate social interactions</a:t>
            </a:r>
          </a:p>
          <a:p>
            <a:pPr eaLnBrk="1" hangingPunct="1">
              <a:buFontTx/>
              <a:buNone/>
              <a:defRPr/>
            </a:pPr>
            <a:endParaRPr lang="en-US" sz="2400" dirty="0" smtClean="0"/>
          </a:p>
          <a:p>
            <a:pPr eaLnBrk="1" hangingPunct="1">
              <a:buFontTx/>
              <a:buNone/>
              <a:defRPr/>
            </a:pPr>
            <a:r>
              <a:rPr lang="en-US" dirty="0" smtClean="0">
                <a:solidFill>
                  <a:srgbClr val="002060"/>
                </a:solidFill>
              </a:rPr>
              <a:t>3. Provide useful information and assist with healthy decision making – though they can also mislead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78932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4724400" cy="2849562"/>
          </a:xfrm>
        </p:spPr>
        <p:txBody>
          <a:bodyPr/>
          <a:lstStyle/>
          <a:p>
            <a:pPr eaLnBrk="1" hangingPunct="1"/>
            <a:r>
              <a:rPr lang="en-US" b="1" smtClean="0"/>
              <a:t>Emotions Are Challenging Puzzles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505200"/>
            <a:ext cx="4495800" cy="2590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smtClean="0"/>
              <a:t>“a riddle wrapped in a mystery inside an enigma”</a:t>
            </a:r>
            <a:r>
              <a:rPr lang="en-US" smtClean="0"/>
              <a:t> </a:t>
            </a:r>
          </a:p>
          <a:p>
            <a:pPr eaLnBrk="1" hangingPunct="1">
              <a:buFontTx/>
              <a:buNone/>
            </a:pPr>
            <a:r>
              <a:rPr lang="en-US" sz="2400" smtClean="0"/>
              <a:t>      </a:t>
            </a:r>
            <a:r>
              <a:rPr lang="en-US" sz="2000" smtClean="0"/>
              <a:t>(Ochsner &amp; Gross, 2007)</a:t>
            </a:r>
          </a:p>
        </p:txBody>
      </p:sp>
      <p:pic>
        <p:nvPicPr>
          <p:cNvPr id="143364" name="th13_bbl_img" descr="95941398"/>
          <p:cNvPicPr>
            <a:picLocks noChangeAspect="1" noChangeArrowheads="1"/>
          </p:cNvPicPr>
          <p:nvPr/>
        </p:nvPicPr>
        <p:blipFill>
          <a:blip r:embed="rId2"/>
          <a:srcRect t="10596"/>
          <a:stretch>
            <a:fillRect/>
          </a:stretch>
        </p:blipFill>
        <p:spPr bwMode="auto">
          <a:xfrm>
            <a:off x="5257800" y="1066800"/>
            <a:ext cx="33956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351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Puzzles</a:t>
            </a:r>
            <a:endParaRPr lang="en-US" dirty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0200" y="1600200"/>
            <a:ext cx="3505200" cy="4525963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Are emotions the real me? Or biological processes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61796" name="Picture 4" descr="Escher-relati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3595" r="4347" b="4720"/>
          <a:stretch>
            <a:fillRect/>
          </a:stretch>
        </p:blipFill>
        <p:spPr bwMode="auto">
          <a:xfrm>
            <a:off x="457200" y="1447800"/>
            <a:ext cx="4648200" cy="44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1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A. Emotional Challenges in Youth Programs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i="1" dirty="0" smtClean="0"/>
              <a:t>“</a:t>
            </a:r>
            <a:r>
              <a:rPr lang="en-US" sz="3600" i="1" dirty="0" smtClean="0"/>
              <a:t>My nerves got to me, dry mouth”</a:t>
            </a:r>
            <a:endParaRPr lang="en-US" sz="3600" dirty="0" smtClean="0"/>
          </a:p>
          <a:p>
            <a:pPr eaLnBrk="1" hangingPunct="1">
              <a:lnSpc>
                <a:spcPct val="80000"/>
              </a:lnSpc>
            </a:pPr>
            <a:r>
              <a:rPr lang="en-US" sz="3600" i="1" dirty="0" smtClean="0"/>
              <a:t>“When people got angry, other people got angry.”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 smtClean="0"/>
              <a:t>“</a:t>
            </a:r>
            <a:r>
              <a:rPr lang="en-US" sz="3600" i="1" dirty="0"/>
              <a:t>We did really badly on a dance; we did horribly”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2400" i="1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27177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accent2"/>
                </a:solidFill>
              </a:rPr>
              <a:t>Sports (&amp;Youth Programs):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sz="4000" b="1" dirty="0" smtClean="0">
                <a:solidFill>
                  <a:schemeClr val="accent2"/>
                </a:solidFill>
              </a:rPr>
              <a:t>“a rich emotional environment”</a:t>
            </a:r>
            <a:br>
              <a:rPr lang="en-US" sz="4000" b="1" dirty="0" smtClean="0">
                <a:solidFill>
                  <a:schemeClr val="accent2"/>
                </a:solidFill>
              </a:rPr>
            </a:br>
            <a:r>
              <a:rPr lang="en-US" sz="1800" b="1" dirty="0" smtClean="0">
                <a:solidFill>
                  <a:schemeClr val="accent2"/>
                </a:solidFill>
              </a:rPr>
              <a:t>(</a:t>
            </a:r>
            <a:r>
              <a:rPr lang="en-US" sz="1800" b="1" dirty="0" err="1" smtClean="0">
                <a:solidFill>
                  <a:schemeClr val="accent2"/>
                </a:solidFill>
              </a:rPr>
              <a:t>Scanlan</a:t>
            </a:r>
            <a:r>
              <a:rPr lang="en-US" sz="1800" b="1" dirty="0" smtClean="0">
                <a:solidFill>
                  <a:schemeClr val="accent2"/>
                </a:solidFill>
              </a:rPr>
              <a:t> et al. 2005) </a:t>
            </a:r>
          </a:p>
        </p:txBody>
      </p:sp>
      <p:pic>
        <p:nvPicPr>
          <p:cNvPr id="145413" name="Picture 6"/>
          <p:cNvPicPr>
            <a:picLocks noChangeAspect="1" noChangeArrowheads="1"/>
          </p:cNvPicPr>
          <p:nvPr/>
        </p:nvPicPr>
        <p:blipFill>
          <a:blip r:embed="rId2"/>
          <a:srcRect l="12280" r="7018"/>
          <a:stretch>
            <a:fillRect/>
          </a:stretch>
        </p:blipFill>
        <p:spPr bwMode="auto">
          <a:xfrm>
            <a:off x="4495799" y="2362200"/>
            <a:ext cx="390010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109913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064432"/>
            <a:ext cx="4114800" cy="206173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34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 </a:t>
            </a:r>
            <a:r>
              <a:rPr lang="en-US" sz="4800" b="1" dirty="0"/>
              <a:t>B</a:t>
            </a:r>
            <a:r>
              <a:rPr lang="en-US" sz="4800" b="1" dirty="0" smtClean="0"/>
              <a:t>. What Youth Learned?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3600" smtClean="0"/>
          </a:p>
        </p:txBody>
      </p:sp>
      <p:pic>
        <p:nvPicPr>
          <p:cNvPr id="149508" name="th45_bbl_img" descr="FFA_042"/>
          <p:cNvPicPr>
            <a:picLocks noChangeAspect="1" noChangeArrowheads="1"/>
          </p:cNvPicPr>
          <p:nvPr/>
        </p:nvPicPr>
        <p:blipFill>
          <a:blip r:embed="rId2"/>
          <a:srcRect t="9373"/>
          <a:stretch>
            <a:fillRect/>
          </a:stretch>
        </p:blipFill>
        <p:spPr bwMode="auto">
          <a:xfrm>
            <a:off x="533400" y="1600200"/>
            <a:ext cx="34004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2900" y="2373709"/>
            <a:ext cx="4651772" cy="310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965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chemeClr val="accent2"/>
                </a:solidFill>
              </a:rPr>
              <a:t>1. Knowledge of Emotions as Dynamic Processes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/>
              <a:t>a) Causes/antecedents of emotions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-- personalities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-- physical states </a:t>
            </a:r>
            <a:r>
              <a:rPr lang="en-US" sz="2800" dirty="0" smtClean="0"/>
              <a:t>(like tiredness)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-- types of situations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/>
              <a:t>b) Effects of emotions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-- anger is contagious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-- exhilaration “wipes away fear and doubt.”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373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chemeClr val="accent2"/>
                </a:solidFill>
              </a:rPr>
              <a:t>2. Management of Negative Emotions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Limiting Expression to Others</a:t>
            </a:r>
            <a:endParaRPr lang="en-US" sz="2800" dirty="0" smtClean="0"/>
          </a:p>
          <a:p>
            <a:pPr eaLnBrk="1" hangingPunct="1"/>
            <a:r>
              <a:rPr lang="en-US" b="1" dirty="0" smtClean="0"/>
              <a:t>Perseverance </a:t>
            </a:r>
          </a:p>
          <a:p>
            <a:pPr eaLnBrk="1" hangingPunct="1"/>
            <a:r>
              <a:rPr lang="en-US" b="1" dirty="0" smtClean="0"/>
              <a:t>Social Support </a:t>
            </a:r>
          </a:p>
          <a:p>
            <a:pPr eaLnBrk="1" hangingPunct="1"/>
            <a:r>
              <a:rPr lang="en-US" b="1" dirty="0" smtClean="0"/>
              <a:t>Reframing </a:t>
            </a:r>
          </a:p>
          <a:p>
            <a:pPr eaLnBrk="1" hangingPunct="1"/>
            <a:r>
              <a:rPr lang="en-US" b="1" dirty="0" smtClean="0"/>
              <a:t>Problem focused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777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accent2"/>
                </a:solidFill>
              </a:rPr>
              <a:t>3. Learning to Use </a:t>
            </a:r>
            <a:r>
              <a:rPr lang="en-US" sz="4000" b="1" dirty="0" smtClean="0">
                <a:solidFill>
                  <a:schemeClr val="accent2"/>
                </a:solidFill>
              </a:rPr>
              <a:t>Emotions</a:t>
            </a:r>
            <a:endParaRPr lang="en-US" sz="4000" dirty="0" smtClean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6200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‘If </a:t>
            </a:r>
            <a:r>
              <a:rPr lang="en-US" dirty="0"/>
              <a:t>I can’t figure something out and I am </a:t>
            </a:r>
            <a:r>
              <a:rPr lang="en-US" u="sng" dirty="0"/>
              <a:t>worried</a:t>
            </a:r>
            <a:r>
              <a:rPr lang="en-US" dirty="0"/>
              <a:t> about it, I just like plan harder. </a:t>
            </a:r>
            <a:r>
              <a:rPr lang="en-US" dirty="0" smtClean="0"/>
              <a:t>Something </a:t>
            </a:r>
            <a:r>
              <a:rPr lang="en-US" dirty="0"/>
              <a:t>just clicks, “Try harder, don’t give up</a:t>
            </a:r>
            <a:r>
              <a:rPr lang="en-US" dirty="0" smtClean="0"/>
              <a:t>.”’   </a:t>
            </a:r>
          </a:p>
          <a:p>
            <a:pPr lvl="0"/>
            <a:endParaRPr lang="en-US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</p:txBody>
      </p:sp>
      <p:pic>
        <p:nvPicPr>
          <p:cNvPr id="152580" name="Picture 5" descr="oliver11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 t="16074"/>
          <a:stretch>
            <a:fillRect/>
          </a:stretch>
        </p:blipFill>
        <p:spPr bwMode="auto">
          <a:xfrm>
            <a:off x="3429000" y="3222952"/>
            <a:ext cx="5147042" cy="335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068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7772400" cy="5257800"/>
          </a:xfrm>
        </p:spPr>
        <p:txBody>
          <a:bodyPr/>
          <a:lstStyle/>
          <a:p>
            <a:pPr algn="l" eaLnBrk="1" hangingPunct="1"/>
            <a:r>
              <a:rPr lang="en-US" sz="3600" dirty="0" smtClean="0"/>
              <a:t>“You learn how to take them in and let them go in through one [end] and just out the other… I guess, we just took them in and like understood them.” </a:t>
            </a:r>
            <a:br>
              <a:rPr lang="en-US" sz="3600" dirty="0" smtClean="0"/>
            </a:br>
            <a:r>
              <a:rPr lang="en-US" sz="3200" i="1" dirty="0" smtClean="0"/>
              <a:t>				</a:t>
            </a:r>
            <a:r>
              <a:rPr lang="en-US" sz="2800" dirty="0" smtClean="0"/>
              <a:t>Consuela, Art First</a:t>
            </a:r>
            <a:r>
              <a:rPr lang="en-US" sz="4000" dirty="0" smtClean="0"/>
              <a:t> 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19800"/>
            <a:ext cx="8153400" cy="1063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smtClean="0"/>
          </a:p>
        </p:txBody>
      </p:sp>
    </p:spTree>
    <p:extLst>
      <p:ext uri="{BB962C8B-B14F-4D97-AF65-F5344CB8AC3E}">
        <p14:creationId xmlns:p14="http://schemas.microsoft.com/office/powerpoint/2010/main" val="6121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3429000"/>
            <a:ext cx="7620000" cy="3200400"/>
          </a:xfrm>
        </p:spPr>
        <p:txBody>
          <a:bodyPr/>
          <a:lstStyle/>
          <a:p>
            <a:r>
              <a:rPr lang="en-US" sz="5400" dirty="0" smtClean="0">
                <a:latin typeface="Impact" pitchFamily="34" charset="0"/>
              </a:rPr>
              <a:t>Teens gain powerful </a:t>
            </a:r>
            <a:r>
              <a:rPr lang="en-US" sz="5400" dirty="0">
                <a:latin typeface="Impact" pitchFamily="34" charset="0"/>
              </a:rPr>
              <a:t>new </a:t>
            </a:r>
            <a:r>
              <a:rPr lang="en-US" sz="5400" dirty="0" smtClean="0">
                <a:latin typeface="Impact" pitchFamily="34" charset="0"/>
              </a:rPr>
              <a:t>capacities</a:t>
            </a:r>
            <a:endParaRPr lang="en-US" sz="5400" dirty="0">
              <a:latin typeface="Impact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57400" y="6324600"/>
            <a:ext cx="5791200" cy="30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/>
          <a:srcRect l="14839" t="31930" b="25855"/>
          <a:stretch/>
        </p:blipFill>
        <p:spPr bwMode="auto">
          <a:xfrm>
            <a:off x="1828800" y="615950"/>
            <a:ext cx="5118652" cy="3270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5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28800"/>
            <a:ext cx="8382000" cy="4038600"/>
          </a:xfrm>
        </p:spPr>
        <p:txBody>
          <a:bodyPr/>
          <a:lstStyle/>
          <a:p>
            <a:pPr algn="l" eaLnBrk="1" hangingPunct="1"/>
            <a:r>
              <a:rPr lang="en-US" sz="4000" smtClean="0"/>
              <a:t/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153400" cy="685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4400" b="1" dirty="0" smtClean="0">
                <a:solidFill>
                  <a:srgbClr val="002060"/>
                </a:solidFill>
              </a:rPr>
              <a:t>What Youth Learned</a:t>
            </a: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381000" y="2254240"/>
            <a:ext cx="8458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19063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i="0" dirty="0">
                <a:solidFill>
                  <a:srgbClr val="000000"/>
                </a:solidFill>
              </a:rPr>
              <a:t>Knowledge of emotional episodes as </a:t>
            </a:r>
            <a:r>
              <a:rPr lang="en-US" sz="3600" b="1" i="0" u="sng" dirty="0">
                <a:solidFill>
                  <a:srgbClr val="000000"/>
                </a:solidFill>
              </a:rPr>
              <a:t>predictable </a:t>
            </a:r>
            <a:r>
              <a:rPr lang="en-US" sz="3600" b="1" i="0" u="sng" dirty="0" smtClean="0">
                <a:solidFill>
                  <a:srgbClr val="000000"/>
                </a:solidFill>
              </a:rPr>
              <a:t>processes</a:t>
            </a:r>
            <a:r>
              <a:rPr lang="en-US" sz="3600" i="0" dirty="0" smtClean="0">
                <a:solidFill>
                  <a:srgbClr val="000000"/>
                </a:solidFill>
              </a:rPr>
              <a:t>. </a:t>
            </a:r>
            <a:endParaRPr lang="en-US" sz="3600" i="0" dirty="0">
              <a:solidFill>
                <a:srgbClr val="000000"/>
              </a:solidFill>
            </a:endParaRPr>
          </a:p>
          <a:p>
            <a:pPr indent="119063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600" i="0" dirty="0">
              <a:solidFill>
                <a:srgbClr val="000000"/>
              </a:solidFill>
            </a:endParaRPr>
          </a:p>
          <a:p>
            <a:pPr indent="119063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600" i="0" dirty="0">
                <a:solidFill>
                  <a:srgbClr val="000000"/>
                </a:solidFill>
              </a:rPr>
              <a:t> </a:t>
            </a:r>
            <a:r>
              <a:rPr lang="en-US" sz="3600" b="1" i="0" u="sng" dirty="0">
                <a:solidFill>
                  <a:srgbClr val="000000"/>
                </a:solidFill>
              </a:rPr>
              <a:t>Executive</a:t>
            </a:r>
            <a:r>
              <a:rPr lang="en-US" sz="3600" i="0" u="sng" dirty="0">
                <a:solidFill>
                  <a:srgbClr val="000000"/>
                </a:solidFill>
              </a:rPr>
              <a:t> </a:t>
            </a:r>
            <a:r>
              <a:rPr lang="en-US" sz="3600" b="1" i="0" u="sng" dirty="0">
                <a:solidFill>
                  <a:srgbClr val="000000"/>
                </a:solidFill>
              </a:rPr>
              <a:t>strategies</a:t>
            </a:r>
            <a:r>
              <a:rPr lang="en-US" sz="3600" i="0" dirty="0">
                <a:solidFill>
                  <a:srgbClr val="000000"/>
                </a:solidFill>
              </a:rPr>
              <a:t> for shaping episodes in ways that served the goals of the project. </a:t>
            </a:r>
          </a:p>
        </p:txBody>
      </p:sp>
    </p:spTree>
    <p:extLst>
      <p:ext uri="{BB962C8B-B14F-4D97-AF65-F5344CB8AC3E}">
        <p14:creationId xmlns:p14="http://schemas.microsoft.com/office/powerpoint/2010/main" val="87232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en-US" sz="4800" b="1" dirty="0"/>
              <a:t>C</a:t>
            </a:r>
            <a:r>
              <a:rPr lang="en-US" sz="4800" b="1" dirty="0" smtClean="0"/>
              <a:t>. How Youth Learned?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0"/>
            <a:ext cx="8229600" cy="2587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20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1676400"/>
            <a:ext cx="398227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51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43000"/>
            <a:ext cx="9144000" cy="762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002060"/>
                </a:solidFill>
              </a:rPr>
              <a:t>Producers of Own Development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514600"/>
            <a:ext cx="6934200" cy="3611563"/>
          </a:xfrm>
        </p:spPr>
        <p:txBody>
          <a:bodyPr/>
          <a:lstStyle/>
          <a:p>
            <a:pPr eaLnBrk="1" hangingPunct="1"/>
            <a:r>
              <a:rPr lang="en-US" sz="3600" dirty="0" smtClean="0"/>
              <a:t>“I saw that…”   </a:t>
            </a:r>
          </a:p>
          <a:p>
            <a:pPr eaLnBrk="1" hangingPunct="1"/>
            <a:r>
              <a:rPr lang="en-US" sz="3600" dirty="0" smtClean="0"/>
              <a:t>“I discovered that…”</a:t>
            </a:r>
          </a:p>
          <a:p>
            <a:pPr eaLnBrk="1" hangingPunct="1"/>
            <a:r>
              <a:rPr lang="en-US" sz="3600" dirty="0" smtClean="0"/>
              <a:t>“I’ve been working on that” </a:t>
            </a:r>
          </a:p>
          <a:p>
            <a:pPr eaLnBrk="1" hangingPunct="1"/>
            <a:r>
              <a:rPr lang="en-US" sz="3600" dirty="0" smtClean="0"/>
              <a:t>“we realized that”</a:t>
            </a:r>
          </a:p>
        </p:txBody>
      </p:sp>
    </p:spTree>
    <p:extLst>
      <p:ext uri="{BB962C8B-B14F-4D97-AF65-F5344CB8AC3E}">
        <p14:creationId xmlns:p14="http://schemas.microsoft.com/office/powerpoint/2010/main" val="348260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002060"/>
                </a:solidFill>
              </a:rPr>
              <a:t>Observation and Analysis</a:t>
            </a:r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458200" cy="3810000"/>
          </a:xfrm>
        </p:spPr>
        <p:txBody>
          <a:bodyPr/>
          <a:lstStyle/>
          <a:p>
            <a:pPr eaLnBrk="1" hangingPunct="1"/>
            <a:r>
              <a:rPr lang="en-US" sz="3600" b="1" dirty="0"/>
              <a:t>Analyze </a:t>
            </a:r>
            <a:r>
              <a:rPr lang="en-US" sz="3600" b="1" dirty="0" smtClean="0"/>
              <a:t>Situations</a:t>
            </a:r>
          </a:p>
          <a:p>
            <a:pPr eaLnBrk="1" hangingPunct="1"/>
            <a:r>
              <a:rPr lang="en-US" sz="3600" b="1" dirty="0" smtClean="0"/>
              <a:t>Compared Emotions</a:t>
            </a:r>
            <a:r>
              <a:rPr lang="en-US" dirty="0" smtClean="0"/>
              <a:t> across situations and people</a:t>
            </a:r>
          </a:p>
          <a:p>
            <a:pPr eaLnBrk="1" hangingPunct="1"/>
            <a:r>
              <a:rPr lang="en-US" sz="3600" b="1" dirty="0" smtClean="0"/>
              <a:t>Thought Experiments</a:t>
            </a:r>
            <a:r>
              <a:rPr lang="en-US" dirty="0" smtClean="0"/>
              <a:t> about hypothetical courses of action</a:t>
            </a:r>
          </a:p>
        </p:txBody>
      </p:sp>
    </p:spTree>
    <p:extLst>
      <p:ext uri="{BB962C8B-B14F-4D97-AF65-F5344CB8AC3E}">
        <p14:creationId xmlns:p14="http://schemas.microsoft.com/office/powerpoint/2010/main" val="22892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/>
            <a:r>
              <a:rPr lang="en-US" sz="4800" b="1" dirty="0" smtClean="0"/>
              <a:t>D. Emotional Development Conclusions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943600"/>
            <a:ext cx="8229600" cy="182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800" smtClean="0"/>
          </a:p>
        </p:txBody>
      </p:sp>
      <p:pic>
        <p:nvPicPr>
          <p:cNvPr id="158724" name="Picture 5"/>
          <p:cNvPicPr>
            <a:picLocks noChangeAspect="1" noChangeArrowheads="1"/>
          </p:cNvPicPr>
          <p:nvPr/>
        </p:nvPicPr>
        <p:blipFill>
          <a:blip r:embed="rId2"/>
          <a:srcRect l="16861" t="31885" b="27536"/>
          <a:stretch>
            <a:fillRect/>
          </a:stretch>
        </p:blipFill>
        <p:spPr bwMode="auto">
          <a:xfrm>
            <a:off x="1080655" y="1871373"/>
            <a:ext cx="7529024" cy="50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04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Survey Findings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/>
              <a:t>(N=2,000)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“I learned that my 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emotions affect how I perform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”</a:t>
            </a:r>
          </a:p>
          <a:p>
            <a:pPr lvl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56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% of teens in sports </a:t>
            </a:r>
            <a:endParaRPr lang="en-US" sz="36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1"/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41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%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of teens 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in </a:t>
            </a:r>
            <a:r>
              <a:rPr lang="en-US" sz="3600" dirty="0">
                <a:latin typeface="Times New Roman" pitchFamily="18" charset="0"/>
                <a:ea typeface="Times New Roman"/>
                <a:cs typeface="Times New Roman" pitchFamily="18" charset="0"/>
              </a:rPr>
              <a:t>other programs.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</a:t>
            </a:r>
            <a:r>
              <a:rPr lang="en-US" sz="2000" dirty="0" smtClean="0"/>
              <a:t>(Larson</a:t>
            </a:r>
            <a:r>
              <a:rPr lang="en-US" sz="2000" dirty="0"/>
              <a:t>, Hanson &amp; Moneta, </a:t>
            </a:r>
            <a:r>
              <a:rPr lang="en-US" sz="2000" dirty="0" smtClean="0"/>
              <a:t>2007)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550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274638"/>
          </a:xfrm>
        </p:spPr>
        <p:txBody>
          <a:bodyPr/>
          <a:lstStyle/>
          <a:p>
            <a:pPr eaLnBrk="1" hangingPunct="1"/>
            <a:endParaRPr lang="en-US" sz="4000" smtClean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29600" cy="426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 smtClean="0"/>
              <a:t>“It’s funny ‘cause once you analyze why you’re mad or happy or frustrated then you listen to yourself, it just seems so surreal “Like, oh my god!” And it’s good.”  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			</a:t>
            </a:r>
            <a:r>
              <a:rPr lang="en-US" sz="3600" dirty="0" smtClean="0">
                <a:solidFill>
                  <a:schemeClr val="tx2"/>
                </a:solidFill>
              </a:rPr>
              <a:t>Consuela, Art First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699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8352" y="399012"/>
            <a:ext cx="8187765" cy="3059084"/>
          </a:xfrm>
        </p:spPr>
        <p:txBody>
          <a:bodyPr>
            <a:noAutofit/>
          </a:bodyPr>
          <a:lstStyle/>
          <a:p>
            <a:r>
              <a:rPr lang="en-US" sz="5400" dirty="0">
                <a:latin typeface="Impact"/>
                <a:cs typeface="Impact"/>
              </a:rPr>
              <a:t>IV. Development of Teamwork </a:t>
            </a:r>
            <a:r>
              <a:rPr lang="en-US" sz="4000" dirty="0">
                <a:latin typeface="Impact"/>
                <a:cs typeface="Impact"/>
              </a:rPr>
              <a:t>(Collaboration) </a:t>
            </a:r>
            <a:r>
              <a:rPr lang="en-US" sz="5400" dirty="0">
                <a:latin typeface="Impact"/>
                <a:cs typeface="Impact"/>
              </a:rPr>
              <a:t>Skills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in Youth Programs &amp;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Sports </a:t>
            </a:r>
            <a:endParaRPr lang="en-US" sz="3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*working togeth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10" r="-17110"/>
          <a:stretch>
            <a:fillRect/>
          </a:stretch>
        </p:blipFill>
        <p:spPr>
          <a:xfrm>
            <a:off x="1312339" y="3096492"/>
            <a:ext cx="5919734" cy="361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898775"/>
          </a:xfrm>
        </p:spPr>
        <p:txBody>
          <a:bodyPr>
            <a:normAutofit fontScale="90000"/>
          </a:bodyPr>
          <a:lstStyle/>
          <a:p>
            <a:pPr algn="l"/>
            <a:r>
              <a:rPr lang="en-US" sz="4900" dirty="0">
                <a:latin typeface="Impact" pitchFamily="34" charset="0"/>
                <a:cs typeface="Times New Roman" pitchFamily="18" charset="0"/>
              </a:rPr>
              <a:t>S</a:t>
            </a:r>
            <a:r>
              <a:rPr lang="en-US" sz="4900" dirty="0" smtClean="0">
                <a:latin typeface="Impact" pitchFamily="34" charset="0"/>
                <a:cs typeface="Times New Roman" pitchFamily="18" charset="0"/>
              </a:rPr>
              <a:t>kills </a:t>
            </a:r>
            <a:r>
              <a:rPr lang="en-US" sz="4900" dirty="0">
                <a:latin typeface="Impact" pitchFamily="34" charset="0"/>
                <a:cs typeface="Times New Roman" pitchFamily="18" charset="0"/>
              </a:rPr>
              <a:t>for collaboration and teamwork </a:t>
            </a:r>
            <a:r>
              <a:rPr lang="en-US" sz="4900" dirty="0" smtClean="0">
                <a:latin typeface="Impact" pitchFamily="34" charset="0"/>
                <a:cs typeface="Times New Roman" pitchFamily="18" charset="0"/>
              </a:rPr>
              <a:t>are critical for most jobs in the 21</a:t>
            </a:r>
            <a:r>
              <a:rPr lang="en-US" sz="4900" baseline="30000" dirty="0" smtClean="0">
                <a:latin typeface="Impact" pitchFamily="34" charset="0"/>
                <a:cs typeface="Times New Roman" pitchFamily="18" charset="0"/>
              </a:rPr>
              <a:t>st</a:t>
            </a:r>
            <a:r>
              <a:rPr lang="en-US" sz="4900" dirty="0" smtClean="0">
                <a:latin typeface="Impact" pitchFamily="34" charset="0"/>
                <a:cs typeface="Times New Roman" pitchFamily="18" charset="0"/>
              </a:rPr>
              <a:t> Century </a:t>
            </a:r>
            <a:br>
              <a:rPr lang="en-US" sz="4900" dirty="0" smtClean="0">
                <a:latin typeface="Impact" pitchFamily="34" charset="0"/>
                <a:cs typeface="Times New Roman" pitchFamily="18" charset="0"/>
              </a:rPr>
            </a:br>
            <a:r>
              <a:rPr lang="en-US" sz="4900" dirty="0" smtClean="0">
                <a:latin typeface="Impact" pitchFamily="34" charset="0"/>
                <a:cs typeface="Times New Roman" pitchFamily="18" charset="0"/>
              </a:rPr>
              <a:t/>
            </a:r>
            <a:br>
              <a:rPr lang="en-US" sz="4900" dirty="0" smtClean="0">
                <a:latin typeface="Impact" pitchFamily="34" charset="0"/>
                <a:cs typeface="Times New Roman" pitchFamily="18" charset="0"/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(National Research Council, 2012, Partnership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for 21</a:t>
            </a:r>
            <a:r>
              <a:rPr lang="en-US" sz="22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Century Skills, 2011;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Parker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Ninomiya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&amp; Cogan, 1999;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SCANS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1991). </a:t>
            </a:r>
            <a:br>
              <a:rPr lang="en-US" sz="2200" dirty="0">
                <a:latin typeface="Times New Roman" pitchFamily="18" charset="0"/>
                <a:cs typeface="Times New Roman" pitchFamily="18" charset="0"/>
              </a:rPr>
            </a:b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43000" y="533400"/>
            <a:ext cx="6400800" cy="914400"/>
          </a:xfrm>
        </p:spPr>
        <p:txBody>
          <a:bodyPr/>
          <a:lstStyle/>
          <a:p>
            <a:r>
              <a:rPr lang="en-US" sz="4400" b="1" dirty="0" smtClean="0"/>
              <a:t>National Panels: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8603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898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A. The Challenges and Puzzles of Teamwork</a:t>
            </a:r>
            <a:endParaRPr lang="en-US" sz="4800" b="1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653" r="-40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461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620000" cy="3886199"/>
          </a:xfrm>
        </p:spPr>
        <p:txBody>
          <a:bodyPr/>
          <a:lstStyle/>
          <a:p>
            <a:r>
              <a:rPr lang="en-US" sz="5400" dirty="0">
                <a:latin typeface="Impact" pitchFamily="34" charset="0"/>
              </a:rPr>
              <a:t>The developmental challenges of coming of age are </a:t>
            </a:r>
            <a:r>
              <a:rPr lang="en-US" sz="5400" dirty="0" smtClean="0">
                <a:latin typeface="Impact" pitchFamily="34" charset="0"/>
              </a:rPr>
              <a:t>complicated!</a:t>
            </a:r>
            <a:endParaRPr lang="en-US" sz="5400" dirty="0">
              <a:latin typeface="Impact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800" y="5257800"/>
            <a:ext cx="5943600" cy="381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8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“You want to do what?”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920" t="33625" r="-1922" b="27512"/>
          <a:stretch/>
        </p:blipFill>
        <p:spPr>
          <a:xfrm>
            <a:off x="457200" y="130094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1862051" y="6011131"/>
            <a:ext cx="6630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0" dirty="0"/>
              <a:t>T</a:t>
            </a:r>
            <a:r>
              <a:rPr lang="en-US" sz="4000" i="0" dirty="0" smtClean="0"/>
              <a:t>he </a:t>
            </a:r>
            <a:r>
              <a:rPr lang="en-US" sz="4000" i="0" dirty="0"/>
              <a:t>P</a:t>
            </a:r>
            <a:r>
              <a:rPr lang="en-US" sz="4000" i="0" dirty="0" smtClean="0"/>
              <a:t>roblem </a:t>
            </a:r>
            <a:r>
              <a:rPr lang="en-US" sz="4000" i="0" dirty="0"/>
              <a:t>of Other Minds</a:t>
            </a:r>
          </a:p>
        </p:txBody>
      </p:sp>
    </p:spTree>
    <p:extLst>
      <p:ext uri="{BB962C8B-B14F-4D97-AF65-F5344CB8AC3E}">
        <p14:creationId xmlns:p14="http://schemas.microsoft.com/office/powerpoint/2010/main" val="271225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Not being a jerk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921" r="-6921"/>
          <a:stretch>
            <a:fillRect/>
          </a:stretch>
        </p:blipFill>
        <p:spPr>
          <a:xfrm>
            <a:off x="656705" y="1251066"/>
            <a:ext cx="7722524" cy="4247091"/>
          </a:xfrm>
        </p:spPr>
      </p:pic>
      <p:sp>
        <p:nvSpPr>
          <p:cNvPr id="5" name="Rectangle 4"/>
          <p:cNvSpPr/>
          <p:nvPr/>
        </p:nvSpPr>
        <p:spPr>
          <a:xfrm>
            <a:off x="232754" y="5879366"/>
            <a:ext cx="8911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i="0" dirty="0">
                <a:solidFill>
                  <a:prstClr val="black"/>
                </a:solidFill>
              </a:rPr>
              <a:t>Wanting to be </a:t>
            </a:r>
            <a:r>
              <a:rPr lang="en-US" sz="3600" i="0" dirty="0" smtClean="0">
                <a:solidFill>
                  <a:prstClr val="black"/>
                </a:solidFill>
              </a:rPr>
              <a:t>perceived </a:t>
            </a:r>
            <a:r>
              <a:rPr lang="en-US" sz="3600" i="0" dirty="0">
                <a:solidFill>
                  <a:prstClr val="black"/>
                </a:solidFill>
              </a:rPr>
              <a:t>as </a:t>
            </a:r>
            <a:r>
              <a:rPr lang="en-US" sz="3600" i="0" dirty="0" smtClean="0">
                <a:solidFill>
                  <a:prstClr val="black"/>
                </a:solidFill>
              </a:rPr>
              <a:t>nice/good/cool</a:t>
            </a:r>
            <a:endParaRPr lang="en-US" sz="3600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6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 algn="l"/>
            <a:r>
              <a:rPr lang="en-US" dirty="0"/>
              <a:t>“If you bring work and friendship together there will be so much </a:t>
            </a:r>
            <a:r>
              <a:rPr lang="en-US" dirty="0" smtClean="0"/>
              <a:t>tension </a:t>
            </a:r>
            <a:r>
              <a:rPr lang="en-US" dirty="0"/>
              <a:t>that it is not going to work out either way</a:t>
            </a:r>
            <a:r>
              <a:rPr lang="en-US" dirty="0" smtClean="0"/>
              <a:t>.”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										Jackie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685800"/>
          </a:xfrm>
        </p:spPr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3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9765" y="598516"/>
            <a:ext cx="3272117" cy="2660073"/>
          </a:xfrm>
        </p:spPr>
        <p:txBody>
          <a:bodyPr/>
          <a:lstStyle/>
          <a:p>
            <a:r>
              <a:rPr lang="en-US" dirty="0" smtClean="0"/>
              <a:t>3. “They’re driving me nuts, </a:t>
            </a:r>
            <a:r>
              <a:rPr lang="en-US" dirty="0" err="1" smtClean="0"/>
              <a:t>aahh</a:t>
            </a:r>
            <a:r>
              <a:rPr lang="en-US" dirty="0" smtClean="0"/>
              <a:t>!”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80" r="-282"/>
          <a:stretch/>
        </p:blipFill>
        <p:spPr>
          <a:xfrm>
            <a:off x="567764" y="307068"/>
            <a:ext cx="3899648" cy="5819096"/>
          </a:xfrm>
        </p:spPr>
      </p:pic>
      <p:sp>
        <p:nvSpPr>
          <p:cNvPr id="3" name="TextBox 2"/>
          <p:cNvSpPr txBox="1"/>
          <p:nvPr/>
        </p:nvSpPr>
        <p:spPr>
          <a:xfrm>
            <a:off x="5602778" y="4488872"/>
            <a:ext cx="26434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/>
              <a:t>Other’s obnoxious  behavior </a:t>
            </a:r>
          </a:p>
        </p:txBody>
      </p:sp>
    </p:spTree>
    <p:extLst>
      <p:ext uri="{BB962C8B-B14F-4D97-AF65-F5344CB8AC3E}">
        <p14:creationId xmlns:p14="http://schemas.microsoft.com/office/powerpoint/2010/main" val="3767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Alex’s tennis partner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/>
              <a:t>“I could never understand why he was always getting so angry; it seemed so obvious to me that he played worse when he got mad. </a:t>
            </a:r>
            <a:endParaRPr lang="en-US" dirty="0" smtClean="0"/>
          </a:p>
          <a:p>
            <a:pPr marL="0" lvl="0" indent="0">
              <a:buNone/>
            </a:pPr>
            <a:endParaRPr lang="en-US" sz="800" dirty="0"/>
          </a:p>
          <a:p>
            <a:pPr marL="0" lvl="0" indent="0">
              <a:buNone/>
            </a:pPr>
            <a:r>
              <a:rPr lang="en-US" dirty="0" smtClean="0"/>
              <a:t>When </a:t>
            </a:r>
            <a:r>
              <a:rPr lang="en-US" dirty="0"/>
              <a:t>I tried to calm him down; he just got more angry. So there I was, wanting us to do better and I thought he needed to be calm, but I couldn’t think of anything to do to resolve the situation”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 </a:t>
            </a:r>
            <a:r>
              <a:rPr lang="en-US" sz="4800" b="1" dirty="0"/>
              <a:t>B</a:t>
            </a:r>
            <a:r>
              <a:rPr lang="en-US" sz="4800" b="1" dirty="0" smtClean="0"/>
              <a:t>. What Youth Learned?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3600" dirty="0" smtClean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298" b="13298"/>
          <a:stretch>
            <a:fillRect/>
          </a:stretch>
        </p:blipFill>
        <p:spPr>
          <a:xfrm>
            <a:off x="457200" y="1600200"/>
            <a:ext cx="7549996" cy="4152207"/>
          </a:xfr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298" b="13298"/>
          <a:stretch>
            <a:fillRect/>
          </a:stretch>
        </p:blipFill>
        <p:spPr>
          <a:xfrm>
            <a:off x="609600" y="1752600"/>
            <a:ext cx="7549996" cy="4152207"/>
          </a:xfrm>
        </p:spPr>
      </p:pic>
    </p:spTree>
    <p:extLst>
      <p:ext uri="{BB962C8B-B14F-4D97-AF65-F5344CB8AC3E}">
        <p14:creationId xmlns:p14="http://schemas.microsoft.com/office/powerpoint/2010/main" val="210430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“You want to do what?”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920" t="33625" r="-1922" b="27512"/>
          <a:stretch/>
        </p:blipFill>
        <p:spPr>
          <a:xfrm>
            <a:off x="457200" y="130094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1862051" y="6011131"/>
            <a:ext cx="6630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0" dirty="0"/>
              <a:t>T</a:t>
            </a:r>
            <a:r>
              <a:rPr lang="en-US" sz="4000" i="0" dirty="0" smtClean="0"/>
              <a:t>he </a:t>
            </a:r>
            <a:r>
              <a:rPr lang="en-US" sz="4000" i="0" dirty="0"/>
              <a:t>P</a:t>
            </a:r>
            <a:r>
              <a:rPr lang="en-US" sz="4000" i="0" dirty="0" smtClean="0"/>
              <a:t>roblem </a:t>
            </a:r>
            <a:r>
              <a:rPr lang="en-US" sz="4000" i="0" dirty="0"/>
              <a:t>of Other Minds</a:t>
            </a:r>
          </a:p>
        </p:txBody>
      </p:sp>
    </p:spTree>
    <p:extLst>
      <p:ext uri="{BB962C8B-B14F-4D97-AF65-F5344CB8AC3E}">
        <p14:creationId xmlns:p14="http://schemas.microsoft.com/office/powerpoint/2010/main" val="161870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Phillip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“I've </a:t>
            </a:r>
            <a:r>
              <a:rPr lang="en-US" dirty="0"/>
              <a:t>actually figured out </a:t>
            </a:r>
            <a:r>
              <a:rPr lang="en-US" dirty="0" smtClean="0"/>
              <a:t>that: </a:t>
            </a:r>
          </a:p>
          <a:p>
            <a:pPr marL="0" indent="0">
              <a:buNone/>
            </a:pPr>
            <a:r>
              <a:rPr lang="en-US" dirty="0" smtClean="0"/>
              <a:t>1. if </a:t>
            </a:r>
            <a:r>
              <a:rPr lang="en-US" dirty="0"/>
              <a:t>you like talk to '</a:t>
            </a:r>
            <a:r>
              <a:rPr lang="en-US" dirty="0" err="1"/>
              <a:t>em</a:t>
            </a:r>
            <a:r>
              <a:rPr lang="en-US" dirty="0"/>
              <a:t> and be nice to '</a:t>
            </a:r>
            <a:r>
              <a:rPr lang="en-US" dirty="0" err="1"/>
              <a:t>em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you </a:t>
            </a:r>
            <a:r>
              <a:rPr lang="en-US" dirty="0"/>
              <a:t>actually figure out their background and stuff like that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so </a:t>
            </a:r>
            <a:r>
              <a:rPr lang="en-US" dirty="0"/>
              <a:t>you like learn how to actually work with them the way that they're used to working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4. instead </a:t>
            </a:r>
            <a:r>
              <a:rPr lang="en-US" dirty="0"/>
              <a:t>of making them work your own thing”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1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Not being a jerk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921" r="-6921"/>
          <a:stretch>
            <a:fillRect/>
          </a:stretch>
        </p:blipFill>
        <p:spPr>
          <a:xfrm>
            <a:off x="656705" y="1251066"/>
            <a:ext cx="7722524" cy="4247091"/>
          </a:xfrm>
        </p:spPr>
      </p:pic>
      <p:sp>
        <p:nvSpPr>
          <p:cNvPr id="5" name="Rectangle 4"/>
          <p:cNvSpPr/>
          <p:nvPr/>
        </p:nvSpPr>
        <p:spPr>
          <a:xfrm>
            <a:off x="232754" y="5879366"/>
            <a:ext cx="8911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i="0" dirty="0">
                <a:solidFill>
                  <a:prstClr val="black"/>
                </a:solidFill>
              </a:rPr>
              <a:t>Wanting to be </a:t>
            </a:r>
            <a:r>
              <a:rPr lang="en-US" sz="3600" i="0" dirty="0" smtClean="0">
                <a:solidFill>
                  <a:prstClr val="black"/>
                </a:solidFill>
              </a:rPr>
              <a:t>perceived </a:t>
            </a:r>
            <a:r>
              <a:rPr lang="en-US" sz="3600" i="0" dirty="0">
                <a:solidFill>
                  <a:prstClr val="black"/>
                </a:solidFill>
              </a:rPr>
              <a:t>as </a:t>
            </a:r>
            <a:r>
              <a:rPr lang="en-US" sz="3600" i="0" dirty="0" smtClean="0">
                <a:solidFill>
                  <a:prstClr val="black"/>
                </a:solidFill>
              </a:rPr>
              <a:t>nice/good/cool</a:t>
            </a:r>
            <a:endParaRPr lang="en-US" sz="3600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6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252749" cy="2543549"/>
          </a:xfrm>
        </p:spPr>
        <p:txBody>
          <a:bodyPr>
            <a:normAutofit/>
          </a:bodyPr>
          <a:lstStyle/>
          <a:p>
            <a:r>
              <a:rPr lang="en-US" dirty="0" smtClean="0"/>
              <a:t>Media </a:t>
            </a:r>
            <a:br>
              <a:rPr lang="en-US" dirty="0" smtClean="0"/>
            </a:br>
            <a:r>
              <a:rPr lang="en-US" dirty="0" smtClean="0"/>
              <a:t>Masters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3542607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The good thing of working in the group is that they give their opinion about thing we’re working on. 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It helps me get more ideas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					(Joaquin)    </a:t>
            </a:r>
          </a:p>
          <a:p>
            <a:pPr marL="0" lvl="0" indent="0">
              <a:buNone/>
            </a:pP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Working with other people you get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more chances of finding other ways to express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what you’re doing.		 (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Rogilio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39765" y="1600200"/>
            <a:ext cx="354703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rezid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2889"/>
            <a:ext cx="4188941" cy="27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5716" name="Picture 4" descr="59224_613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</p:spTree>
    <p:extLst>
      <p:ext uri="{BB962C8B-B14F-4D97-AF65-F5344CB8AC3E}">
        <p14:creationId xmlns:p14="http://schemas.microsoft.com/office/powerpoint/2010/main" val="33444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9765" y="598516"/>
            <a:ext cx="3272117" cy="2660073"/>
          </a:xfrm>
        </p:spPr>
        <p:txBody>
          <a:bodyPr/>
          <a:lstStyle/>
          <a:p>
            <a:r>
              <a:rPr lang="en-US" dirty="0" smtClean="0"/>
              <a:t>3. “They’re driving me nuts, </a:t>
            </a:r>
            <a:r>
              <a:rPr lang="en-US" dirty="0" err="1" smtClean="0"/>
              <a:t>aahh</a:t>
            </a:r>
            <a:r>
              <a:rPr lang="en-US" dirty="0" smtClean="0"/>
              <a:t>!”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80" r="-282"/>
          <a:stretch/>
        </p:blipFill>
        <p:spPr>
          <a:xfrm>
            <a:off x="567764" y="307068"/>
            <a:ext cx="3899648" cy="5819096"/>
          </a:xfrm>
        </p:spPr>
      </p:pic>
      <p:sp>
        <p:nvSpPr>
          <p:cNvPr id="3" name="TextBox 2"/>
          <p:cNvSpPr txBox="1"/>
          <p:nvPr/>
        </p:nvSpPr>
        <p:spPr>
          <a:xfrm>
            <a:off x="5602778" y="4488872"/>
            <a:ext cx="26434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Other’s obnoxious  behavior </a:t>
            </a:r>
          </a:p>
        </p:txBody>
      </p:sp>
    </p:spTree>
    <p:extLst>
      <p:ext uri="{BB962C8B-B14F-4D97-AF65-F5344CB8AC3E}">
        <p14:creationId xmlns:p14="http://schemas.microsoft.com/office/powerpoint/2010/main" val="305568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0" t="3086" r="2796"/>
          <a:stretch/>
        </p:blipFill>
        <p:spPr>
          <a:xfrm>
            <a:off x="457200" y="1143000"/>
            <a:ext cx="3514725" cy="4386263"/>
          </a:xfrm>
        </p:spPr>
      </p:pic>
      <p:sp>
        <p:nvSpPr>
          <p:cNvPr id="5" name="TextBox 4"/>
          <p:cNvSpPr txBox="1"/>
          <p:nvPr/>
        </p:nvSpPr>
        <p:spPr>
          <a:xfrm>
            <a:off x="4527176" y="914400"/>
            <a:ext cx="41596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/>
              <a:t>“</a:t>
            </a:r>
            <a:r>
              <a:rPr lang="en-US" sz="2800" i="0" dirty="0"/>
              <a:t>You can’t let other people affect you, and make you negative; you just </a:t>
            </a:r>
            <a:r>
              <a:rPr lang="en-US" sz="2800" i="0" dirty="0" err="1"/>
              <a:t>gotta</a:t>
            </a:r>
            <a:r>
              <a:rPr lang="en-US" sz="2800" i="0" dirty="0"/>
              <a:t> be you; sometimes you’ve just </a:t>
            </a:r>
            <a:r>
              <a:rPr lang="en-US" sz="2800" i="0" dirty="0" err="1"/>
              <a:t>gotta</a:t>
            </a:r>
            <a:r>
              <a:rPr lang="en-US" sz="2800" i="0" dirty="0"/>
              <a:t> hold your breath and do it.” </a:t>
            </a:r>
          </a:p>
          <a:p>
            <a:r>
              <a:rPr lang="en-US" sz="2800" i="0" dirty="0" smtClean="0"/>
              <a:t>		Hector</a:t>
            </a:r>
          </a:p>
          <a:p>
            <a:endParaRPr lang="en-US" sz="2800" i="0" dirty="0"/>
          </a:p>
          <a:p>
            <a:r>
              <a:rPr lang="en-US" sz="2800" i="0" dirty="0" smtClean="0"/>
              <a:t> </a:t>
            </a:r>
            <a:r>
              <a:rPr lang="en-US" sz="2800" i="0" dirty="0"/>
              <a:t>“Sometimes you </a:t>
            </a:r>
            <a:r>
              <a:rPr lang="en-US" sz="2800" i="0" dirty="0" err="1"/>
              <a:t>gotta</a:t>
            </a:r>
            <a:r>
              <a:rPr lang="en-US" sz="2800" i="0" dirty="0"/>
              <a:t> get your foot up their rear and drag </a:t>
            </a:r>
            <a:r>
              <a:rPr lang="en-US" sz="2800" i="0" dirty="0" err="1"/>
              <a:t>em</a:t>
            </a:r>
            <a:r>
              <a:rPr lang="en-US" sz="2800" i="0" dirty="0"/>
              <a:t> in.” </a:t>
            </a:r>
            <a:endParaRPr lang="en-US" sz="2800" i="0" dirty="0" smtClean="0"/>
          </a:p>
          <a:p>
            <a:r>
              <a:rPr lang="en-US" sz="2800" i="0" dirty="0"/>
              <a:t>	</a:t>
            </a:r>
            <a:r>
              <a:rPr lang="en-US" sz="2800" i="0" dirty="0" smtClean="0"/>
              <a:t>	Jamie</a:t>
            </a:r>
            <a:endParaRPr lang="en-US" sz="2800" i="0" dirty="0"/>
          </a:p>
        </p:txBody>
      </p:sp>
    </p:spTree>
    <p:extLst>
      <p:ext uri="{BB962C8B-B14F-4D97-AF65-F5344CB8AC3E}">
        <p14:creationId xmlns:p14="http://schemas.microsoft.com/office/powerpoint/2010/main" val="177147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en-US" sz="4800" b="1" dirty="0"/>
              <a:t>C</a:t>
            </a:r>
            <a:r>
              <a:rPr lang="en-US" sz="4800" b="1" dirty="0" smtClean="0"/>
              <a:t>. How Youth Learned?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0"/>
            <a:ext cx="8229600" cy="2587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200" smtClean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7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9" b="-174"/>
          <a:stretch/>
        </p:blipFill>
        <p:spPr>
          <a:xfrm>
            <a:off x="457200" y="1522589"/>
            <a:ext cx="8229600" cy="352611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178"/>
            <a:ext cx="8229601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Youth as </a:t>
            </a:r>
            <a:r>
              <a:rPr lang="en-US" sz="4000" dirty="0" smtClean="0"/>
              <a:t>active producers </a:t>
            </a:r>
            <a:r>
              <a:rPr lang="en-US" sz="4000" dirty="0"/>
              <a:t>of own </a:t>
            </a:r>
            <a:r>
              <a:rPr lang="en-US" sz="4000" dirty="0" smtClean="0"/>
              <a:t>development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228353"/>
            <a:ext cx="822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3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178"/>
            <a:ext cx="8229601" cy="1143000"/>
          </a:xfrm>
        </p:spPr>
        <p:txBody>
          <a:bodyPr>
            <a:normAutofit/>
          </a:bodyPr>
          <a:lstStyle/>
          <a:p>
            <a:r>
              <a:rPr lang="en-US" sz="3600" dirty="0"/>
              <a:t>Abstract </a:t>
            </a:r>
            <a:r>
              <a:rPr lang="en-US" sz="3600" dirty="0" smtClean="0"/>
              <a:t>Modeling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228353"/>
            <a:ext cx="822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"</a:t>
            </a:r>
            <a:r>
              <a:rPr lang="en-US" dirty="0"/>
              <a:t>You see all of the friends that came here together. You see how well they work together … if you watch them you're like, … ‘that looks cool. I'll try that.’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... like </a:t>
            </a:r>
            <a:r>
              <a:rPr lang="en-US" dirty="0"/>
              <a:t>see from other people's faults or your faults. Just the mistakes that are made and how to improve it next time”</a:t>
            </a:r>
          </a:p>
          <a:p>
            <a:pPr marL="0" indent="0">
              <a:buNone/>
            </a:pPr>
            <a:r>
              <a:rPr lang="en-US" dirty="0" smtClean="0"/>
              <a:t>			Laura, </a:t>
            </a:r>
            <a:r>
              <a:rPr lang="en-US" dirty="0"/>
              <a:t>summer </a:t>
            </a:r>
            <a:r>
              <a:rPr lang="en-US" dirty="0" smtClean="0"/>
              <a:t>camp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1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8229601" cy="3124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‘You </a:t>
            </a:r>
            <a:r>
              <a:rPr lang="en-US" sz="3600" dirty="0"/>
              <a:t>get used to </a:t>
            </a:r>
            <a:r>
              <a:rPr lang="en-US" sz="3600" dirty="0" smtClean="0"/>
              <a:t>different </a:t>
            </a:r>
            <a:r>
              <a:rPr lang="en-US" sz="3600" dirty="0"/>
              <a:t>personalities and then when you go to work, …you're like, "Oh I remember someone who is like this" and … what made it the easiest to work </a:t>
            </a:r>
            <a:r>
              <a:rPr lang="en-US" sz="3600" dirty="0" smtClean="0"/>
              <a:t>together.’ </a:t>
            </a:r>
            <a:br>
              <a:rPr lang="en-US" sz="3600" dirty="0" smtClean="0"/>
            </a:br>
            <a:r>
              <a:rPr lang="en-US" sz="3600" dirty="0"/>
              <a:t>	</a:t>
            </a:r>
            <a:r>
              <a:rPr lang="en-US" sz="3600" dirty="0" smtClean="0"/>
              <a:t>			Marta, summer camp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228353"/>
            <a:ext cx="822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6397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1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76200"/>
            <a:ext cx="8229600" cy="1249363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accent2"/>
                </a:solidFill>
              </a:rPr>
              <a:t>Grounded Theory on Youth’s Development of: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518" y="1295400"/>
            <a:ext cx="86487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Motivation</a:t>
            </a:r>
          </a:p>
          <a:p>
            <a:pPr eaLnBrk="1" hangingPunct="1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Emotional Skills </a:t>
            </a:r>
          </a:p>
          <a:p>
            <a:pPr eaLnBrk="1" hangingPunct="1"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Teamwork</a:t>
            </a:r>
          </a:p>
          <a:p>
            <a:pPr eaLnBrk="1" hangingPunct="1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Strategic Thinking</a:t>
            </a:r>
          </a:p>
          <a:p>
            <a:pPr eaLnBrk="1" hangingPunct="1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Responsibility</a:t>
            </a:r>
          </a:p>
          <a:p>
            <a:pPr eaLnBrk="1" hangingPunct="1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Social Capital</a:t>
            </a:r>
          </a:p>
          <a:p>
            <a:pPr eaLnBrk="1" hangingPunct="1"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Autonomy from Parents</a:t>
            </a:r>
          </a:p>
          <a:p>
            <a:pPr marL="742950" indent="-742950" eaLnBrk="1" hangingPunct="1">
              <a:buFontTx/>
              <a:buNone/>
              <a:defRPr/>
            </a:pPr>
            <a:endParaRPr lang="en-US" sz="1400" dirty="0" smtClean="0">
              <a:latin typeface="Impact" pitchFamily="34" charset="0"/>
            </a:endParaRPr>
          </a:p>
          <a:p>
            <a:pPr marL="742950" indent="-742950" eaLnBrk="1" hangingPunct="1">
              <a:buFontTx/>
              <a:buNone/>
              <a:defRPr/>
            </a:pPr>
            <a:endParaRPr lang="en-US" sz="800" dirty="0" smtClean="0">
              <a:solidFill>
                <a:schemeClr val="accent2"/>
              </a:solidFill>
              <a:latin typeface="Impact" pitchFamily="34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28600" y="1774825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25873" y="6096000"/>
            <a:ext cx="3676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 </a:t>
            </a:r>
            <a:r>
              <a:rPr lang="en-US" sz="2000" i="0" dirty="0"/>
              <a:t>Research articles available at:</a:t>
            </a:r>
          </a:p>
          <a:p>
            <a:pPr algn="ctr"/>
            <a:r>
              <a:rPr lang="en-US" sz="2000" i="0" dirty="0"/>
              <a:t> </a:t>
            </a:r>
            <a:r>
              <a:rPr lang="en-US" sz="2000" i="0" u="sng" dirty="0" smtClean="0"/>
              <a:t>www.youthdev.illinois.edu</a:t>
            </a:r>
            <a:r>
              <a:rPr lang="en-US" sz="2000" dirty="0" smtClean="0"/>
              <a:t>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08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8352" y="399012"/>
            <a:ext cx="8187765" cy="3059084"/>
          </a:xfrm>
        </p:spPr>
        <p:txBody>
          <a:bodyPr>
            <a:noAutofit/>
          </a:bodyPr>
          <a:lstStyle/>
          <a:p>
            <a:r>
              <a:rPr lang="en-US" sz="5400" dirty="0" smtClean="0">
                <a:latin typeface="Impact" pitchFamily="34" charset="0"/>
              </a:rPr>
              <a:t>V</a:t>
            </a:r>
            <a:r>
              <a:rPr lang="en-US" sz="5400" dirty="0">
                <a:latin typeface="Impact" pitchFamily="34" charset="0"/>
              </a:rPr>
              <a:t>. Conclusion: Facilitating Positive Development </a:t>
            </a:r>
            <a:br>
              <a:rPr lang="en-US" sz="5400" dirty="0">
                <a:latin typeface="Impact" pitchFamily="34" charset="0"/>
              </a:rPr>
            </a:br>
            <a:endParaRPr lang="en-US" sz="3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67000"/>
            <a:ext cx="5257800" cy="3860102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9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Good coaches translate experiences into knowledge and skills </a:t>
            </a:r>
            <a:r>
              <a:rPr lang="en-US" sz="2000" dirty="0"/>
              <a:t>(Gilbert &amp; </a:t>
            </a:r>
            <a:r>
              <a:rPr lang="en-US" sz="2000" dirty="0" err="1"/>
              <a:t>Trudel</a:t>
            </a:r>
            <a:r>
              <a:rPr lang="en-US" sz="2000" dirty="0"/>
              <a:t>)</a:t>
            </a:r>
            <a:r>
              <a:rPr lang="en-US" sz="3600" dirty="0"/>
              <a:t>. </a:t>
            </a: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Good </a:t>
            </a:r>
            <a:r>
              <a:rPr lang="en-US" sz="3600" dirty="0" smtClean="0"/>
              <a:t>leaders </a:t>
            </a:r>
            <a:r>
              <a:rPr lang="en-US" sz="3600" b="1" dirty="0" smtClean="0">
                <a:solidFill>
                  <a:srgbClr val="FF0000"/>
                </a:solidFill>
              </a:rPr>
              <a:t>help youth </a:t>
            </a:r>
            <a:r>
              <a:rPr lang="en-US" sz="3600" dirty="0"/>
              <a:t>translate experiences into knowledge and skills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4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b="1" dirty="0"/>
              <a:t>Multiple </a:t>
            </a:r>
            <a:r>
              <a:rPr lang="en-US" b="1" dirty="0" smtClean="0"/>
              <a:t>Levels </a:t>
            </a:r>
            <a:r>
              <a:rPr lang="en-US" b="1" dirty="0"/>
              <a:t>of </a:t>
            </a:r>
            <a:r>
              <a:rPr lang="en-US" b="1" dirty="0" smtClean="0"/>
              <a:t>Leaders’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3600" dirty="0" smtClean="0"/>
              <a:t>Cultivating </a:t>
            </a:r>
            <a:r>
              <a:rPr lang="en-US" sz="3600" dirty="0"/>
              <a:t>Program </a:t>
            </a:r>
            <a:r>
              <a:rPr lang="en-US" sz="3600" dirty="0" smtClean="0"/>
              <a:t>Culture</a:t>
            </a:r>
          </a:p>
          <a:p>
            <a:pPr marL="519113" indent="-519113">
              <a:spcAft>
                <a:spcPts val="600"/>
              </a:spcAft>
              <a:buNone/>
            </a:pPr>
            <a:r>
              <a:rPr lang="en-US" sz="3600" dirty="0" smtClean="0"/>
              <a:t>2</a:t>
            </a:r>
            <a:r>
              <a:rPr lang="en-US" sz="3600" dirty="0"/>
              <a:t>. Creating Activity Structure and Schedule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600" dirty="0"/>
              <a:t>3. Day-to-Day Facilitation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600" dirty="0"/>
              <a:t>4. Responding when “Stuff Happens”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91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http://news.sportsinteraction.com/wp-content/blogs.dir/1341/files/2010/09/m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6248400" cy="63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6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Cultivating </a:t>
            </a:r>
            <a:r>
              <a:rPr lang="en-US" b="1" dirty="0" smtClean="0"/>
              <a:t>Program </a:t>
            </a:r>
            <a:r>
              <a:rPr lang="en-US" b="1" dirty="0"/>
              <a:t>Culture</a:t>
            </a:r>
            <a:r>
              <a:rPr lang="en-US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Aft>
                <a:spcPts val="600"/>
              </a:spcAft>
            </a:pPr>
            <a:r>
              <a:rPr lang="en-US" dirty="0"/>
              <a:t>Safety, mutual respect and trust, belonging, and program </a:t>
            </a:r>
            <a:r>
              <a:rPr lang="en-US" dirty="0" smtClean="0"/>
              <a:t>identity</a:t>
            </a:r>
            <a:endParaRPr lang="en-US" sz="2800" dirty="0"/>
          </a:p>
          <a:p>
            <a:pPr lvl="0">
              <a:spcAft>
                <a:spcPts val="600"/>
              </a:spcAft>
            </a:pPr>
            <a:r>
              <a:rPr lang="en-US" dirty="0" smtClean="0"/>
              <a:t>Models </a:t>
            </a:r>
            <a:r>
              <a:rPr lang="en-US" dirty="0"/>
              <a:t>of motivation and </a:t>
            </a:r>
            <a:r>
              <a:rPr lang="en-US" dirty="0" smtClean="0"/>
              <a:t>action</a:t>
            </a:r>
          </a:p>
          <a:p>
            <a:pPr lvl="0">
              <a:spcAft>
                <a:spcPts val="600"/>
              </a:spcAft>
            </a:pPr>
            <a:r>
              <a:rPr lang="en-US" dirty="0" smtClean="0"/>
              <a:t>An </a:t>
            </a:r>
            <a:r>
              <a:rPr lang="en-US" dirty="0"/>
              <a:t>“emotion culture” </a:t>
            </a:r>
          </a:p>
          <a:p>
            <a:pPr lvl="0">
              <a:spcAft>
                <a:spcPts val="600"/>
              </a:spcAft>
            </a:pPr>
            <a:r>
              <a:rPr lang="en-US" dirty="0" smtClean="0"/>
              <a:t>Youth </a:t>
            </a:r>
            <a:r>
              <a:rPr lang="en-US" dirty="0"/>
              <a:t>ownership of the culture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Creating Activity Structure and </a:t>
            </a:r>
            <a:r>
              <a:rPr lang="en-US" b="1" dirty="0" smtClean="0"/>
              <a:t>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534400" cy="4525963"/>
          </a:xfrm>
        </p:spPr>
        <p:txBody>
          <a:bodyPr/>
          <a:lstStyle/>
          <a:p>
            <a:pPr lvl="0">
              <a:spcAft>
                <a:spcPts val="600"/>
              </a:spcAft>
            </a:pPr>
            <a:r>
              <a:rPr lang="en-US" dirty="0"/>
              <a:t>V</a:t>
            </a:r>
            <a:r>
              <a:rPr lang="en-US" dirty="0" smtClean="0"/>
              <a:t>ariation in leaders vs</a:t>
            </a:r>
            <a:r>
              <a:rPr lang="en-US" dirty="0"/>
              <a:t>. youth </a:t>
            </a:r>
            <a:r>
              <a:rPr lang="en-US" dirty="0" smtClean="0"/>
              <a:t>planning</a:t>
            </a:r>
            <a:endParaRPr lang="en-US" sz="2800" dirty="0"/>
          </a:p>
          <a:p>
            <a:pPr>
              <a:spcAft>
                <a:spcPts val="600"/>
              </a:spcAft>
            </a:pPr>
            <a:r>
              <a:rPr lang="en-US" dirty="0" smtClean="0"/>
              <a:t>All </a:t>
            </a:r>
            <a:r>
              <a:rPr lang="en-US" dirty="0"/>
              <a:t>programs have an arena of </a:t>
            </a:r>
            <a:r>
              <a:rPr lang="en-US" dirty="0" smtClean="0"/>
              <a:t>youth</a:t>
            </a:r>
            <a:r>
              <a:rPr lang="en-US" sz="2800" dirty="0" smtClean="0"/>
              <a:t> </a:t>
            </a:r>
            <a:r>
              <a:rPr lang="en-US" dirty="0" smtClean="0"/>
              <a:t>agency 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Roles for youth</a:t>
            </a:r>
          </a:p>
          <a:p>
            <a:pPr lvl="0">
              <a:spcAft>
                <a:spcPts val="600"/>
              </a:spcAft>
            </a:pPr>
            <a:r>
              <a:rPr lang="en-US" dirty="0" smtClean="0"/>
              <a:t>Cycles </a:t>
            </a:r>
            <a:r>
              <a:rPr lang="en-US" dirty="0"/>
              <a:t>of planning, executing, authentic feedback, </a:t>
            </a:r>
            <a:r>
              <a:rPr lang="en-US" dirty="0" smtClean="0"/>
              <a:t>and reflection</a:t>
            </a:r>
            <a:r>
              <a:rPr lang="en-US" dirty="0"/>
              <a:t>.</a:t>
            </a:r>
            <a:endParaRPr lang="en-US" sz="2800" dirty="0"/>
          </a:p>
          <a:p>
            <a:pPr lvl="0">
              <a:spcAft>
                <a:spcPts val="600"/>
              </a:spcAft>
            </a:pPr>
            <a:r>
              <a:rPr lang="en-US" dirty="0" smtClean="0"/>
              <a:t>Leaders </a:t>
            </a:r>
            <a:r>
              <a:rPr lang="en-US" dirty="0"/>
              <a:t>have high </a:t>
            </a:r>
            <a:r>
              <a:rPr lang="en-US" dirty="0" smtClean="0"/>
              <a:t>expectations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9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Day-to-Day </a:t>
            </a:r>
            <a:r>
              <a:rPr lang="en-US" b="1" dirty="0" smtClean="0"/>
              <a:t>Facilitation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3600" dirty="0" smtClean="0"/>
              <a:t>Emotion coaching</a:t>
            </a:r>
          </a:p>
          <a:p>
            <a:pPr>
              <a:spcAft>
                <a:spcPts val="600"/>
              </a:spcAft>
            </a:pPr>
            <a:r>
              <a:rPr lang="en-US" sz="3600" dirty="0" smtClean="0"/>
              <a:t>Teamwork coaching</a:t>
            </a:r>
          </a:p>
          <a:p>
            <a:pPr>
              <a:spcAft>
                <a:spcPts val="600"/>
              </a:spcAft>
            </a:pPr>
            <a:r>
              <a:rPr lang="en-US" sz="3600" dirty="0" smtClean="0"/>
              <a:t>Leading from behind</a:t>
            </a:r>
          </a:p>
          <a:p>
            <a:pPr lvl="0">
              <a:spcAft>
                <a:spcPts val="600"/>
              </a:spcAft>
            </a:pPr>
            <a:r>
              <a:rPr lang="en-US" sz="3600" dirty="0"/>
              <a:t>Encouraging, nudging and prodding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68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Responding when “Stuff Happens”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400" dirty="0" smtClean="0"/>
              <a:t>Dilemmas of Practice</a:t>
            </a:r>
            <a:endParaRPr lang="en-US" sz="4400" dirty="0"/>
          </a:p>
        </p:txBody>
      </p:sp>
      <p:pic>
        <p:nvPicPr>
          <p:cNvPr id="4" name="Picture 7" descr="team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42785"/>
            <a:ext cx="5105400" cy="348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2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4"/>
          <p:cNvSpPr txBox="1">
            <a:spLocks noChangeArrowheads="1"/>
          </p:cNvSpPr>
          <p:nvPr/>
        </p:nvSpPr>
        <p:spPr bwMode="auto">
          <a:xfrm>
            <a:off x="1981200" y="5029200"/>
            <a:ext cx="6601487" cy="1600438"/>
          </a:xfrm>
          <a:prstGeom prst="rect">
            <a:avLst/>
          </a:prstGeom>
          <a:solidFill>
            <a:srgbClr val="FFCCFF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i="0" dirty="0">
                <a:solidFill>
                  <a:srgbClr val="000000"/>
                </a:solidFill>
              </a:rPr>
              <a:t>Copy of </a:t>
            </a:r>
            <a:r>
              <a:rPr lang="en-US" sz="4000" i="0" dirty="0" smtClean="0">
                <a:solidFill>
                  <a:srgbClr val="000000"/>
                </a:solidFill>
              </a:rPr>
              <a:t>articles </a:t>
            </a:r>
            <a:r>
              <a:rPr lang="en-US" sz="4000" i="0" dirty="0">
                <a:solidFill>
                  <a:srgbClr val="000000"/>
                </a:solidFill>
              </a:rPr>
              <a:t>available at:</a:t>
            </a:r>
          </a:p>
          <a:p>
            <a:r>
              <a:rPr lang="en-US" sz="4000" i="0" dirty="0">
                <a:solidFill>
                  <a:srgbClr val="000000"/>
                </a:solidFill>
              </a:rPr>
              <a:t> </a:t>
            </a:r>
            <a:r>
              <a:rPr lang="en-US" sz="4000" i="0" u="sng" dirty="0" smtClean="0">
                <a:solidFill>
                  <a:srgbClr val="000000"/>
                </a:solidFill>
                <a:hlinkClick r:id="rId2"/>
              </a:rPr>
              <a:t>www.youthdev.illinois.edu</a:t>
            </a:r>
            <a:endParaRPr lang="en-US" sz="4000" i="0" u="sng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PA12002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81000"/>
            <a:ext cx="5638800" cy="42331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63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Features of </a:t>
            </a:r>
            <a:br>
              <a:rPr lang="en-US" sz="2800" dirty="0" smtClean="0"/>
            </a:br>
            <a:r>
              <a:rPr lang="en-US" sz="4000" b="1" dirty="0" smtClean="0"/>
              <a:t>Positive Developmental Settings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400" dirty="0"/>
              <a:t>(National Research Council, </a:t>
            </a:r>
            <a:r>
              <a:rPr lang="en-US" sz="2400" dirty="0" smtClean="0"/>
              <a:t>2002)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7772400" cy="4953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Physical and Psychological Safety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Appropriate Structure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Supportive Relationships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Opportunities to Belong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Positive Social Norms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Support for Efficacy and Mattering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Opportunities for Skill Building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Integration of Family, School, and Community Efforts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09393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“Positive development through sport must be deliberately worked toward by coaches, parents, sports organizations and policy makers” </a:t>
            </a:r>
            <a:endParaRPr lang="en-US" sz="3600" dirty="0" smtClean="0"/>
          </a:p>
          <a:p>
            <a:pPr marL="0" indent="0">
              <a:buNone/>
            </a:pPr>
            <a:r>
              <a:rPr lang="en-US" sz="2000" dirty="0" smtClean="0"/>
              <a:t>			(</a:t>
            </a:r>
            <a:r>
              <a:rPr lang="en-US" sz="2000" dirty="0"/>
              <a:t>Fraser-Thomas, Cote &amp; </a:t>
            </a:r>
            <a:r>
              <a:rPr lang="en-US" sz="2000" dirty="0" err="1"/>
              <a:t>Deakin</a:t>
            </a:r>
            <a:r>
              <a:rPr lang="en-US" sz="2000" dirty="0"/>
              <a:t>, 2005, p. 32)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6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12957</TotalTime>
  <Words>1841</Words>
  <Application>Microsoft Office PowerPoint</Application>
  <PresentationFormat>On-screen Show (4:3)</PresentationFormat>
  <Paragraphs>348</Paragraphs>
  <Slides>96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96</vt:i4>
      </vt:variant>
    </vt:vector>
  </HeadingPairs>
  <TitlesOfParts>
    <vt:vector size="101" baseType="lpstr">
      <vt:lpstr>Default Design</vt:lpstr>
      <vt:lpstr>8_Default Design</vt:lpstr>
      <vt:lpstr>21_Default Design</vt:lpstr>
      <vt:lpstr>Acrobat Document</vt:lpstr>
      <vt:lpstr>Chart</vt:lpstr>
      <vt:lpstr>PowerPoint Presentation</vt:lpstr>
      <vt:lpstr>PowerPoint Presentation</vt:lpstr>
      <vt:lpstr>PowerPoint Presentation</vt:lpstr>
      <vt:lpstr>PowerPoint Presentation</vt:lpstr>
      <vt:lpstr>Under the right conditions, adolescents have enormous potentials for learning and development</vt:lpstr>
      <vt:lpstr>Teens gain powerful new capacities</vt:lpstr>
      <vt:lpstr>The developmental challenges of coming of age are complicated!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New Thinking Capacities</vt:lpstr>
      <vt:lpstr>PowerPoint Presentation</vt:lpstr>
      <vt:lpstr>Meta- Cognition</vt:lpstr>
      <vt:lpstr>ADOLESCENTS' NEW THINKING SKILLS</vt:lpstr>
      <vt:lpstr>PowerPoint Presentation</vt:lpstr>
      <vt:lpstr>PowerPoint Presentation</vt:lpstr>
      <vt:lpstr>ADOLESCENTS' NEW THINKING SKILLS</vt:lpstr>
      <vt:lpstr>PowerPoint Presentation</vt:lpstr>
      <vt:lpstr>PowerPoint Presentation</vt:lpstr>
      <vt:lpstr>Team Cohesion</vt:lpstr>
      <vt:lpstr>Perspective Taking</vt:lpstr>
      <vt:lpstr>PowerPoint Presentation</vt:lpstr>
      <vt:lpstr>ADOLESCENTS' NEW THINKING SKILLS</vt:lpstr>
      <vt:lpstr>Youth-Coach-Parent Triangle</vt:lpstr>
      <vt:lpstr>Types of Multiple Systems</vt:lpstr>
      <vt:lpstr>Balancing Systems</vt:lpstr>
      <vt:lpstr>PowerPoint Presentation</vt:lpstr>
      <vt:lpstr>ADOLESCENTS' NEW THINKING SKILLS</vt:lpstr>
      <vt:lpstr>Herd Ball</vt:lpstr>
      <vt:lpstr> Executive Thinking</vt:lpstr>
      <vt:lpstr>Planning</vt:lpstr>
      <vt:lpstr>Potentials – Not Inevitabilities </vt:lpstr>
      <vt:lpstr>Common Teen Driving Errors (National Research Council, 2007) </vt:lpstr>
      <vt:lpstr>II. Sports and Youth Programs as Contexts of Development</vt:lpstr>
      <vt:lpstr>During Class</vt:lpstr>
      <vt:lpstr>Free Time With Friends</vt:lpstr>
      <vt:lpstr>Non-Sport Youth Programs</vt:lpstr>
      <vt:lpstr>Sports</vt:lpstr>
      <vt:lpstr>“Engagement with Challenges”</vt:lpstr>
      <vt:lpstr>             </vt:lpstr>
      <vt:lpstr>Our Research Goal</vt:lpstr>
      <vt:lpstr>TYDE Study</vt:lpstr>
      <vt:lpstr>The Data Set</vt:lpstr>
      <vt:lpstr>Grounded Theory on Youth’s Development of:</vt:lpstr>
      <vt:lpstr>Focus of Analysis for Each Developmental Domain</vt:lpstr>
      <vt:lpstr>III. Emotional  Development in Youth Programs and Sports </vt:lpstr>
      <vt:lpstr>Emotions as Challenges</vt:lpstr>
      <vt:lpstr>Emotions’ Functions</vt:lpstr>
      <vt:lpstr>Emotions Are Challenging Puzzles</vt:lpstr>
      <vt:lpstr>Puzzles</vt:lpstr>
      <vt:lpstr>A. Emotional Challenges in Youth Programs</vt:lpstr>
      <vt:lpstr>Sports (&amp;Youth Programs):  “a rich emotional environment” (Scanlan et al. 2005) </vt:lpstr>
      <vt:lpstr> B. What Youth Learned?</vt:lpstr>
      <vt:lpstr>1. Knowledge of Emotions as Dynamic Processes</vt:lpstr>
      <vt:lpstr>2. Management of Negative Emotions</vt:lpstr>
      <vt:lpstr>3. Learning to Use Emotions</vt:lpstr>
      <vt:lpstr>“You learn how to take them in and let them go in through one [end] and just out the other… I guess, we just took them in and like understood them.”      Consuela, Art First </vt:lpstr>
      <vt:lpstr> </vt:lpstr>
      <vt:lpstr>C. How Youth Learned?</vt:lpstr>
      <vt:lpstr>Producers of Own Development</vt:lpstr>
      <vt:lpstr>Observation and Analysis</vt:lpstr>
      <vt:lpstr>D. Emotional Development Conclusions</vt:lpstr>
      <vt:lpstr>Survey Findings (N=2,000)</vt:lpstr>
      <vt:lpstr>PowerPoint Presentation</vt:lpstr>
      <vt:lpstr>IV. Development of Teamwork (Collaboration) Skills in Youth Programs &amp; Sports </vt:lpstr>
      <vt:lpstr>Skills for collaboration and teamwork are critical for most jobs in the 21st Century   (National Research Council, 2012, Partnership for 21st Century Skills, 2011; Parker, Ninomiya, &amp; Cogan, 1999; SCANS, 1991).  </vt:lpstr>
      <vt:lpstr>A. The Challenges and Puzzles of Teamwork</vt:lpstr>
      <vt:lpstr>1. “You want to do what?”</vt:lpstr>
      <vt:lpstr>2. Not being a jerk</vt:lpstr>
      <vt:lpstr>“If you bring work and friendship together there will be so much tension that it is not going to work out either way.”              Jackie </vt:lpstr>
      <vt:lpstr>3. “They’re driving me nuts, aahh!”</vt:lpstr>
      <vt:lpstr>Alex’s tennis partner</vt:lpstr>
      <vt:lpstr> B. What Youth Learned?</vt:lpstr>
      <vt:lpstr>1. “You want to do what?”</vt:lpstr>
      <vt:lpstr>What Phillip Learned</vt:lpstr>
      <vt:lpstr>2. Not being a jerk</vt:lpstr>
      <vt:lpstr>Media  Masters</vt:lpstr>
      <vt:lpstr>3. “They’re driving me nuts, aahh!”</vt:lpstr>
      <vt:lpstr>PowerPoint Presentation</vt:lpstr>
      <vt:lpstr>C. How Youth Learned?</vt:lpstr>
      <vt:lpstr>Youth as active producers of own development</vt:lpstr>
      <vt:lpstr>Abstract Modeling</vt:lpstr>
      <vt:lpstr>‘You get used to different personalities and then when you go to work, …you're like, "Oh I remember someone who is like this" and … what made it the easiest to work together.’      Marta, summer camp </vt:lpstr>
      <vt:lpstr>Grounded Theory on Youth’s Development of:</vt:lpstr>
      <vt:lpstr>V. Conclusion: Facilitating Positive Development  </vt:lpstr>
      <vt:lpstr>PowerPoint Presentation</vt:lpstr>
      <vt:lpstr>Multiple Levels of Leaders’ Roles</vt:lpstr>
      <vt:lpstr>1. Cultivating Program Culture.</vt:lpstr>
      <vt:lpstr>2. Creating Activity Structure and Schedule</vt:lpstr>
      <vt:lpstr>3. Day-to-Day Facilitation</vt:lpstr>
      <vt:lpstr>4. Responding when “Stuff Happens” </vt:lpstr>
      <vt:lpstr>PowerPoint Presentation</vt:lpstr>
      <vt:lpstr>Features of  Positive Developmental Settings  (National Research Council, 2002) </vt:lpstr>
      <vt:lpstr>PowerPoint Presentation</vt:lpstr>
    </vt:vector>
  </TitlesOfParts>
  <Company>UIUC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Identity Experiences</dc:title>
  <dc:creator>larsonr</dc:creator>
  <cp:lastModifiedBy>Reed Larson</cp:lastModifiedBy>
  <cp:revision>316</cp:revision>
  <cp:lastPrinted>2011-12-14T15:43:31Z</cp:lastPrinted>
  <dcterms:created xsi:type="dcterms:W3CDTF">2007-04-14T21:57:57Z</dcterms:created>
  <dcterms:modified xsi:type="dcterms:W3CDTF">2012-10-06T13:23:01Z</dcterms:modified>
</cp:coreProperties>
</file>